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304" r:id="rId4"/>
    <p:sldId id="298" r:id="rId5"/>
    <p:sldId id="299" r:id="rId6"/>
    <p:sldId id="300" r:id="rId7"/>
    <p:sldId id="301" r:id="rId8"/>
    <p:sldId id="303" r:id="rId9"/>
    <p:sldId id="305" r:id="rId10"/>
    <p:sldId id="306" r:id="rId11"/>
    <p:sldId id="302" r:id="rId12"/>
    <p:sldId id="308" r:id="rId13"/>
    <p:sldId id="286" r:id="rId14"/>
    <p:sldId id="287" r:id="rId15"/>
    <p:sldId id="257" r:id="rId16"/>
    <p:sldId id="288" r:id="rId17"/>
    <p:sldId id="289" r:id="rId18"/>
    <p:sldId id="290" r:id="rId19"/>
    <p:sldId id="291" r:id="rId20"/>
    <p:sldId id="292" r:id="rId21"/>
    <p:sldId id="293" r:id="rId22"/>
    <p:sldId id="296" r:id="rId23"/>
    <p:sldId id="29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C3C8-837F-4A93-A2D1-3CE6198B8B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800BAE1-C354-42BB-8490-1490B2D24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E8D287B-F713-4762-ABB1-5FE874395333}"/>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5" name="Footer Placeholder 4">
            <a:extLst>
              <a:ext uri="{FF2B5EF4-FFF2-40B4-BE49-F238E27FC236}">
                <a16:creationId xmlns:a16="http://schemas.microsoft.com/office/drawing/2014/main" id="{6520A252-5BCE-42D1-8561-45B2ABA650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D3C06B-6264-4469-BEC8-B55BCBB3A3C3}"/>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46764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442C-666D-4023-B5A3-5372A4AECB8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B168B8-B913-4048-8213-520D09086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ED4D1E-65CA-464F-AAE5-7BD27444F3BE}"/>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5" name="Footer Placeholder 4">
            <a:extLst>
              <a:ext uri="{FF2B5EF4-FFF2-40B4-BE49-F238E27FC236}">
                <a16:creationId xmlns:a16="http://schemas.microsoft.com/office/drawing/2014/main" id="{E178229F-8721-431C-B605-D956EF7C7D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42D95B-B215-4391-BFBB-F07A2B567F2D}"/>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10804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A25E1-04AB-4B3A-9A0D-1B150B1B53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C1D93A8-9747-41DB-88E7-29A3F02B73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1ACBC9-CC27-4196-ABC7-8CE7EF96FFBC}"/>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5" name="Footer Placeholder 4">
            <a:extLst>
              <a:ext uri="{FF2B5EF4-FFF2-40B4-BE49-F238E27FC236}">
                <a16:creationId xmlns:a16="http://schemas.microsoft.com/office/drawing/2014/main" id="{6F55D08A-7EF8-427D-A3D3-9CD1875C71D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C60891-366B-4893-AB25-3352E16112EA}"/>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325046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875B-B150-45CD-BBAB-6BF44FE42C7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81A25F8-4483-4FEC-A938-89CAE61C5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0905F9-394A-40F6-94E4-7C1BA13B10CC}"/>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5" name="Footer Placeholder 4">
            <a:extLst>
              <a:ext uri="{FF2B5EF4-FFF2-40B4-BE49-F238E27FC236}">
                <a16:creationId xmlns:a16="http://schemas.microsoft.com/office/drawing/2014/main" id="{CE83EF03-B0F2-4B9B-8A10-654891F843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7E6DAA4-9E90-4B7B-94B4-1DB86FDFF886}"/>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304794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4878-2569-45E3-8658-2F65F9BD6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EEA7F4F-EAE0-409B-B476-1F5D0F69E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99A56C-5854-4FF3-B82E-B176937184C9}"/>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5" name="Footer Placeholder 4">
            <a:extLst>
              <a:ext uri="{FF2B5EF4-FFF2-40B4-BE49-F238E27FC236}">
                <a16:creationId xmlns:a16="http://schemas.microsoft.com/office/drawing/2014/main" id="{AC8BED28-C232-450E-AD30-2A72B5470D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1788FD-49C3-4E9C-9E18-E1C898B3CF93}"/>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118645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D363-D28B-4358-846D-6735046C229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8FC2F6E-05DC-41ED-8F82-3999291EA8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F73C583-BECC-483B-8DD1-E5D8EDED62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172E38D-CD07-4FB4-980C-4D6E3FC146FF}"/>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6" name="Footer Placeholder 5">
            <a:extLst>
              <a:ext uri="{FF2B5EF4-FFF2-40B4-BE49-F238E27FC236}">
                <a16:creationId xmlns:a16="http://schemas.microsoft.com/office/drawing/2014/main" id="{A72961D8-E304-46F6-A643-AD96A4E047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BF9809D-4048-4100-B928-68B566B097C3}"/>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334904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20AC-46E8-40DB-8051-C5612EC31A4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D6DF658-64D3-4606-B9FB-4257CA24C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723410-A5E2-47D6-A93E-F43186BE9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98DF43-E7B8-446C-AA8F-9AC285F96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D19138-2573-4488-98B0-B460A7DDA7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71C7009-9FF0-4FC3-99CA-039D173E6E8D}"/>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8" name="Footer Placeholder 7">
            <a:extLst>
              <a:ext uri="{FF2B5EF4-FFF2-40B4-BE49-F238E27FC236}">
                <a16:creationId xmlns:a16="http://schemas.microsoft.com/office/drawing/2014/main" id="{22381276-9FDE-46B9-AAF5-C2C6E9F0D8D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BFA4757-8196-47BF-938D-5A25657C4077}"/>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284907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853E-8E95-4912-B437-10D3E57305D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7C775CD-81B1-4B34-AC23-89073BB0FBCC}"/>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4" name="Footer Placeholder 3">
            <a:extLst>
              <a:ext uri="{FF2B5EF4-FFF2-40B4-BE49-F238E27FC236}">
                <a16:creationId xmlns:a16="http://schemas.microsoft.com/office/drawing/2014/main" id="{0A3348EC-6BA1-438E-91C6-B0A04518B92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FDBC2B3-D21A-46D4-94B4-382FD04DF8FC}"/>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138352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70069-81C6-4C09-B820-677DED71432E}"/>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3" name="Footer Placeholder 2">
            <a:extLst>
              <a:ext uri="{FF2B5EF4-FFF2-40B4-BE49-F238E27FC236}">
                <a16:creationId xmlns:a16="http://schemas.microsoft.com/office/drawing/2014/main" id="{E97422C7-5B75-49A6-BBC4-D456CEFAE0C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1F5ED0D-1825-4202-866E-77CC99733E74}"/>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210712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430C-C36B-448F-A4FE-AAE7529EF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7C91735-C62C-4C77-A2EF-9F8219C11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5499C08-829B-4D1D-8B3D-EA766EFE7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492AC-12A5-4668-A746-DBE60AF76DCE}"/>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6" name="Footer Placeholder 5">
            <a:extLst>
              <a:ext uri="{FF2B5EF4-FFF2-40B4-BE49-F238E27FC236}">
                <a16:creationId xmlns:a16="http://schemas.microsoft.com/office/drawing/2014/main" id="{B1D4B3A7-6905-4285-8D4D-F2D858A1AA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E5810F0-1FCB-4DA7-A150-F5D83C936960}"/>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145044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E360-3090-4823-A676-474E8E10B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609F693-F955-4DB8-8322-7400B8D43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AF97995-3A1A-4C59-9AE1-002C3B857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99518-C129-4778-BF56-6C366F53A5AC}"/>
              </a:ext>
            </a:extLst>
          </p:cNvPr>
          <p:cNvSpPr>
            <a:spLocks noGrp="1"/>
          </p:cNvSpPr>
          <p:nvPr>
            <p:ph type="dt" sz="half" idx="10"/>
          </p:nvPr>
        </p:nvSpPr>
        <p:spPr/>
        <p:txBody>
          <a:bodyPr/>
          <a:lstStyle/>
          <a:p>
            <a:fld id="{27CD5B0D-0854-4FD3-B4DE-2EE5FDBD33A5}" type="datetimeFigureOut">
              <a:rPr lang="en-CA" smtClean="0"/>
              <a:t>2021-08-23</a:t>
            </a:fld>
            <a:endParaRPr lang="en-CA"/>
          </a:p>
        </p:txBody>
      </p:sp>
      <p:sp>
        <p:nvSpPr>
          <p:cNvPr id="6" name="Footer Placeholder 5">
            <a:extLst>
              <a:ext uri="{FF2B5EF4-FFF2-40B4-BE49-F238E27FC236}">
                <a16:creationId xmlns:a16="http://schemas.microsoft.com/office/drawing/2014/main" id="{E882171B-563B-4754-9D30-D106D8D491C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17A6C2-D62D-450F-BF9A-05BA9F8F156C}"/>
              </a:ext>
            </a:extLst>
          </p:cNvPr>
          <p:cNvSpPr>
            <a:spLocks noGrp="1"/>
          </p:cNvSpPr>
          <p:nvPr>
            <p:ph type="sldNum" sz="quarter" idx="12"/>
          </p:nvPr>
        </p:nvSpPr>
        <p:spPr/>
        <p:txBody>
          <a:bodyPr/>
          <a:lstStyle/>
          <a:p>
            <a:fld id="{11D06F3C-6928-4E3A-A178-DD72A8C62B46}" type="slidenum">
              <a:rPr lang="en-CA" smtClean="0"/>
              <a:t>‹#›</a:t>
            </a:fld>
            <a:endParaRPr lang="en-CA"/>
          </a:p>
        </p:txBody>
      </p:sp>
    </p:spTree>
    <p:extLst>
      <p:ext uri="{BB962C8B-B14F-4D97-AF65-F5344CB8AC3E}">
        <p14:creationId xmlns:p14="http://schemas.microsoft.com/office/powerpoint/2010/main" val="264493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4A216-373F-4180-BC9A-3B850D04E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DA60E9B-E6F0-44FC-942D-24F5D05E6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58E69F-90A1-456C-AC1E-8609A8787F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5B0D-0854-4FD3-B4DE-2EE5FDBD33A5}" type="datetimeFigureOut">
              <a:rPr lang="en-CA" smtClean="0"/>
              <a:t>2021-08-23</a:t>
            </a:fld>
            <a:endParaRPr lang="en-CA"/>
          </a:p>
        </p:txBody>
      </p:sp>
      <p:sp>
        <p:nvSpPr>
          <p:cNvPr id="5" name="Footer Placeholder 4">
            <a:extLst>
              <a:ext uri="{FF2B5EF4-FFF2-40B4-BE49-F238E27FC236}">
                <a16:creationId xmlns:a16="http://schemas.microsoft.com/office/drawing/2014/main" id="{37B52D71-2E17-4053-A21E-087F494C10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1D0367C-3014-47AE-BAA0-5D1A8EA05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06F3C-6928-4E3A-A178-DD72A8C62B46}" type="slidenum">
              <a:rPr lang="en-CA" smtClean="0"/>
              <a:t>‹#›</a:t>
            </a:fld>
            <a:endParaRPr lang="en-CA"/>
          </a:p>
        </p:txBody>
      </p:sp>
    </p:spTree>
    <p:extLst>
      <p:ext uri="{BB962C8B-B14F-4D97-AF65-F5344CB8AC3E}">
        <p14:creationId xmlns:p14="http://schemas.microsoft.com/office/powerpoint/2010/main" val="2195251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OQjt7jMum3U?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esWrZp6-K8g?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dC5mPpFs32Y?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lIWeDiXELXg?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7cPi3ixNF-Y?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038752" y="2731180"/>
            <a:ext cx="6114496" cy="800219"/>
          </a:xfrm>
          <a:prstGeom prst="rect">
            <a:avLst/>
          </a:prstGeom>
          <a:noFill/>
        </p:spPr>
        <p:txBody>
          <a:bodyPr wrap="square" rtlCol="0">
            <a:spAutoFit/>
          </a:bodyPr>
          <a:lstStyle/>
          <a:p>
            <a:pPr algn="ctr"/>
            <a:r>
              <a:rPr lang="en-CA" sz="2800" dirty="0">
                <a:latin typeface="Times New Roman" panose="02020603050405020304" pitchFamily="18" charset="0"/>
                <a:cs typeface="Times New Roman" panose="02020603050405020304" pitchFamily="18" charset="0"/>
              </a:rPr>
              <a:t>Module 3: </a:t>
            </a:r>
            <a:r>
              <a:rPr lang="en-US" sz="2800" dirty="0">
                <a:effectLst/>
                <a:latin typeface="Times New Roman" panose="02020603050405020304" pitchFamily="18" charset="0"/>
                <a:ea typeface="Calibri" panose="020F0502020204030204" pitchFamily="34" charset="0"/>
              </a:rPr>
              <a:t>Cold Climate Adaptation</a:t>
            </a:r>
            <a:endParaRPr lang="en-CA" sz="1800" dirty="0">
              <a:latin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0382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187541" y="856202"/>
            <a:ext cx="11816918"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Common Raised Garden Bed Mistakes (To Avoid) Notes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A5582C-4D5D-4CD3-A20B-3D7D5856E84B}"/>
              </a:ext>
            </a:extLst>
          </p:cNvPr>
          <p:cNvSpPr txBox="1"/>
          <p:nvPr/>
        </p:nvSpPr>
        <p:spPr>
          <a:xfrm>
            <a:off x="206407" y="1624614"/>
            <a:ext cx="11911611" cy="2862322"/>
          </a:xfrm>
          <a:prstGeom prst="rect">
            <a:avLst/>
          </a:prstGeom>
          <a:noFill/>
        </p:spPr>
        <p:txBody>
          <a:bodyPr wrap="square" rtlCol="0">
            <a:spAutoFit/>
          </a:bodyPr>
          <a:lstStyle/>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Do not make the bed too ________ make sure you can reach all sides</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Place them in the right location, needs ________ and ________</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Correct spacing between beds, enough room to move through with something like a wheelbarrow</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Use the right kind of soil, native soil might be lacking in nutrients</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Wood beds decompose, particularly in hot/humid areas, there are alternatives that allow the garden to be more permanent</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Continue regularly adding organic components like compost</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Have an irrigation plan, potentially prior to the construction of the bed</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Cover pathways to ________ ________ between beds</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Take advantage of hoops over the raised beds to protect plants from frost</a:t>
            </a:r>
            <a:endParaRPr lang="en-CA" sz="1800" dirty="0">
              <a:effectLst/>
              <a:latin typeface="Times New Roman" panose="02020603050405020304" pitchFamily="18" charset="0"/>
              <a:ea typeface="Calibri" panose="020F0502020204030204" pitchFamily="34" charset="0"/>
            </a:endParaRPr>
          </a:p>
          <a:p>
            <a:endParaRPr lang="en-CA" dirty="0"/>
          </a:p>
        </p:txBody>
      </p:sp>
    </p:spTree>
    <p:extLst>
      <p:ext uri="{BB962C8B-B14F-4D97-AF65-F5344CB8AC3E}">
        <p14:creationId xmlns:p14="http://schemas.microsoft.com/office/powerpoint/2010/main" val="3443056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92838" y="875747"/>
            <a:ext cx="1144109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Garden Time Lapse - Start to Finish </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Garden Time Lapse - Start to Finish">
            <a:hlinkClick r:id="" action="ppaction://media"/>
            <a:extLst>
              <a:ext uri="{FF2B5EF4-FFF2-40B4-BE49-F238E27FC236}">
                <a16:creationId xmlns:a16="http://schemas.microsoft.com/office/drawing/2014/main" id="{88EA52C5-7209-4625-BB8A-A8ECFA28D5E0}"/>
              </a:ext>
            </a:extLst>
          </p:cNvPr>
          <p:cNvPicPr>
            <a:picLocks noRot="1" noChangeAspect="1"/>
          </p:cNvPicPr>
          <p:nvPr>
            <a:videoFile r:link="rId1"/>
          </p:nvPr>
        </p:nvPicPr>
        <p:blipFill>
          <a:blip r:embed="rId3"/>
          <a:stretch>
            <a:fillRect/>
          </a:stretch>
        </p:blipFill>
        <p:spPr>
          <a:xfrm>
            <a:off x="2226149" y="1921337"/>
            <a:ext cx="7739701" cy="4372931"/>
          </a:xfrm>
          <a:prstGeom prst="rect">
            <a:avLst/>
          </a:prstGeom>
        </p:spPr>
      </p:pic>
    </p:spTree>
    <p:extLst>
      <p:ext uri="{BB962C8B-B14F-4D97-AF65-F5344CB8AC3E}">
        <p14:creationId xmlns:p14="http://schemas.microsoft.com/office/powerpoint/2010/main" val="21045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410B-F70D-4155-8997-88E52F43D020}"/>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6E3FE262-7515-449D-83D8-C61B98E6338C}"/>
              </a:ext>
            </a:extLst>
          </p:cNvPr>
          <p:cNvSpPr>
            <a:spLocks noGrp="1"/>
          </p:cNvSpPr>
          <p:nvPr>
            <p:ph idx="1"/>
          </p:nvPr>
        </p:nvSpPr>
        <p:spPr/>
        <p:txBody>
          <a:bodyPr/>
          <a:lstStyle/>
          <a:p>
            <a:r>
              <a:rPr lang="en-CA" dirty="0"/>
              <a:t>Still need to make video on:</a:t>
            </a:r>
          </a:p>
          <a:p>
            <a:pPr lvl="1"/>
            <a:r>
              <a:rPr lang="en-CA" dirty="0"/>
              <a:t>Nutrient preparation</a:t>
            </a:r>
          </a:p>
          <a:p>
            <a:pPr lvl="1"/>
            <a:r>
              <a:rPr lang="en-CA" dirty="0"/>
              <a:t>How to set up the chosen kit?</a:t>
            </a:r>
          </a:p>
        </p:txBody>
      </p:sp>
    </p:spTree>
    <p:extLst>
      <p:ext uri="{BB962C8B-B14F-4D97-AF65-F5344CB8AC3E}">
        <p14:creationId xmlns:p14="http://schemas.microsoft.com/office/powerpoint/2010/main" val="218860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624308" y="2828835"/>
            <a:ext cx="4943383" cy="523220"/>
          </a:xfrm>
          <a:prstGeom prst="rect">
            <a:avLst/>
          </a:prstGeom>
          <a:noFill/>
        </p:spPr>
        <p:txBody>
          <a:bodyPr wrap="square" rtlCol="0">
            <a:spAutoFit/>
          </a:bodyPr>
          <a:lstStyle/>
          <a:p>
            <a:pPr algn="ctr"/>
            <a:r>
              <a:rPr lang="en-CA" sz="2800" dirty="0">
                <a:latin typeface="Times New Roman" panose="02020603050405020304" pitchFamily="18" charset="0"/>
                <a:cs typeface="Times New Roman" panose="02020603050405020304" pitchFamily="18" charset="0"/>
              </a:rPr>
              <a:t>Guide Sheets</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8379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4472866" y="392848"/>
            <a:ext cx="3755256"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Hydroponic Guide Sheet</a:t>
            </a:r>
          </a:p>
        </p:txBody>
      </p:sp>
      <p:sp>
        <p:nvSpPr>
          <p:cNvPr id="5" name="TextBox 4">
            <a:extLst>
              <a:ext uri="{FF2B5EF4-FFF2-40B4-BE49-F238E27FC236}">
                <a16:creationId xmlns:a16="http://schemas.microsoft.com/office/drawing/2014/main" id="{A1AB5440-592B-4D5C-A918-0A1402CEFA22}"/>
              </a:ext>
            </a:extLst>
          </p:cNvPr>
          <p:cNvSpPr txBox="1"/>
          <p:nvPr/>
        </p:nvSpPr>
        <p:spPr>
          <a:xfrm>
            <a:off x="113929" y="1026154"/>
            <a:ext cx="6019059" cy="2823465"/>
          </a:xfrm>
          <a:prstGeom prst="rect">
            <a:avLst/>
          </a:prstGeom>
          <a:noFill/>
        </p:spPr>
        <p:txBody>
          <a:bodyPr wrap="square" rtlCol="0">
            <a:spAutoFit/>
          </a:bodyPr>
          <a:lstStyle/>
          <a:p>
            <a:r>
              <a:rPr lang="en-CA" b="1" u="sng" dirty="0">
                <a:latin typeface="Times New Roman" panose="02020603050405020304" pitchFamily="18" charset="0"/>
                <a:cs typeface="Times New Roman" panose="02020603050405020304" pitchFamily="18" charset="0"/>
              </a:rPr>
              <a:t>Background</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Hydroponics is a way to skip the soil and grow crops directly in nutrient-rich water.</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Roots are submerged in an inorganic medium then apply nutrient rich water</a:t>
            </a:r>
          </a:p>
          <a:p>
            <a:pPr marL="800100" lvl="1" indent="-342900">
              <a:lnSpc>
                <a:spcPct val="107000"/>
              </a:lnSpc>
              <a:spcAft>
                <a:spcPts val="800"/>
              </a:spcAft>
              <a:buFont typeface="Times New Roman" panose="02020603050405020304" pitchFamily="18" charset="0"/>
              <a:buChar char="-"/>
            </a:pPr>
            <a:r>
              <a:rPr lang="en-CA" dirty="0">
                <a:effectLst/>
                <a:latin typeface="Times New Roman" panose="02020603050405020304" pitchFamily="18" charset="0"/>
                <a:ea typeface="Calibri" panose="020F0502020204030204" pitchFamily="34" charset="0"/>
                <a:cs typeface="Times New Roman" panose="02020603050405020304" pitchFamily="18" charset="0"/>
              </a:rPr>
              <a:t>Examples of inorganic mediums are vermiculite, pearlite, rockwool or expanded clay substrate</a:t>
            </a:r>
          </a:p>
          <a:p>
            <a:endParaRPr lang="en-CA" dirty="0"/>
          </a:p>
        </p:txBody>
      </p:sp>
      <p:sp>
        <p:nvSpPr>
          <p:cNvPr id="6" name="TextBox 5">
            <a:extLst>
              <a:ext uri="{FF2B5EF4-FFF2-40B4-BE49-F238E27FC236}">
                <a16:creationId xmlns:a16="http://schemas.microsoft.com/office/drawing/2014/main" id="{48973079-3E25-4EE0-A450-374E35A1B7E1}"/>
              </a:ext>
            </a:extLst>
          </p:cNvPr>
          <p:cNvSpPr txBox="1"/>
          <p:nvPr/>
        </p:nvSpPr>
        <p:spPr>
          <a:xfrm>
            <a:off x="71019" y="3849619"/>
            <a:ext cx="5885895" cy="3139193"/>
          </a:xfrm>
          <a:prstGeom prst="rect">
            <a:avLst/>
          </a:prstGeom>
          <a:noFill/>
        </p:spPr>
        <p:txBody>
          <a:bodyPr wrap="square" rtlCol="0">
            <a:spAutoFit/>
          </a:bodyPr>
          <a:lstStyle/>
          <a:p>
            <a:pPr>
              <a:lnSpc>
                <a:spcPct val="107000"/>
              </a:lnSpc>
              <a:spcBef>
                <a:spcPts val="200"/>
              </a:spcBef>
            </a:pPr>
            <a:r>
              <a:rPr lang="en-CA"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Benefits</a:t>
            </a:r>
            <a:endPar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Reduces the amount of water required for plants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Reduces issues that many soil-based greenhouses experience such as bacteria growth, mould and pests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Massively increases growth rate of most plants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Increases production yield</a:t>
            </a:r>
          </a:p>
          <a:p>
            <a:endParaRPr lang="en-CA" dirty="0"/>
          </a:p>
        </p:txBody>
      </p:sp>
      <p:sp>
        <p:nvSpPr>
          <p:cNvPr id="8" name="TextBox 7">
            <a:extLst>
              <a:ext uri="{FF2B5EF4-FFF2-40B4-BE49-F238E27FC236}">
                <a16:creationId xmlns:a16="http://schemas.microsoft.com/office/drawing/2014/main" id="{75DC3747-A463-4A1D-A3C9-69282738833A}"/>
              </a:ext>
            </a:extLst>
          </p:cNvPr>
          <p:cNvSpPr txBox="1"/>
          <p:nvPr/>
        </p:nvSpPr>
        <p:spPr>
          <a:xfrm>
            <a:off x="6279475" y="1026154"/>
            <a:ext cx="5841506" cy="3435556"/>
          </a:xfrm>
          <a:prstGeom prst="rect">
            <a:avLst/>
          </a:prstGeom>
          <a:noFill/>
        </p:spPr>
        <p:txBody>
          <a:bodyPr wrap="square" rtlCol="0">
            <a:spAutoFit/>
          </a:bodyPr>
          <a:lstStyle/>
          <a:p>
            <a:pPr>
              <a:lnSpc>
                <a:spcPct val="107000"/>
              </a:lnSpc>
              <a:spcBef>
                <a:spcPts val="200"/>
              </a:spcBef>
            </a:pPr>
            <a:r>
              <a:rPr lang="en-CA"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Types </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There are six main types of hydroponic systems to choose from:</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Wick Systems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Deep Water Culture (DWC)</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Nutrient Film Technique (NFT).</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Ebb and Flow (Flood and Drain)</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Aeroponics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Drip Systems</a:t>
            </a:r>
          </a:p>
          <a:p>
            <a:pPr marL="742950" lvl="1" indent="-28575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Kratky Method</a:t>
            </a:r>
          </a:p>
          <a:p>
            <a:endParaRPr lang="en-CA" dirty="0"/>
          </a:p>
        </p:txBody>
      </p:sp>
      <p:sp>
        <p:nvSpPr>
          <p:cNvPr id="9" name="TextBox 8">
            <a:extLst>
              <a:ext uri="{FF2B5EF4-FFF2-40B4-BE49-F238E27FC236}">
                <a16:creationId xmlns:a16="http://schemas.microsoft.com/office/drawing/2014/main" id="{0160A062-029A-4157-A4EC-B887733F8634}"/>
              </a:ext>
            </a:extLst>
          </p:cNvPr>
          <p:cNvSpPr txBox="1"/>
          <p:nvPr/>
        </p:nvSpPr>
        <p:spPr>
          <a:xfrm>
            <a:off x="6350494" y="4220810"/>
            <a:ext cx="4560165" cy="2250103"/>
          </a:xfrm>
          <a:prstGeom prst="rect">
            <a:avLst/>
          </a:prstGeom>
          <a:noFill/>
        </p:spPr>
        <p:txBody>
          <a:bodyPr wrap="square" rtlCol="0">
            <a:spAutoFit/>
          </a:bodyPr>
          <a:lstStyle/>
          <a:p>
            <a:pPr>
              <a:lnSpc>
                <a:spcPct val="107000"/>
              </a:lnSpc>
              <a:spcBef>
                <a:spcPts val="200"/>
              </a:spcBef>
            </a:pPr>
            <a:r>
              <a:rPr lang="en-CA"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Important of pH Level</a:t>
            </a: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 best pH for hydroponics is a slightly acidic range of 5.5-6.5. However, it does vary from plant to plant</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Availability of nutrients vary with pH</a:t>
            </a:r>
          </a:p>
          <a:p>
            <a:endParaRPr lang="en-CA" dirty="0"/>
          </a:p>
        </p:txBody>
      </p:sp>
    </p:spTree>
    <p:extLst>
      <p:ext uri="{BB962C8B-B14F-4D97-AF65-F5344CB8AC3E}">
        <p14:creationId xmlns:p14="http://schemas.microsoft.com/office/powerpoint/2010/main" val="2318789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2249935"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Wick System</a:t>
            </a:r>
          </a:p>
        </p:txBody>
      </p:sp>
      <p:pic>
        <p:nvPicPr>
          <p:cNvPr id="7" name="Picture 6">
            <a:extLst>
              <a:ext uri="{FF2B5EF4-FFF2-40B4-BE49-F238E27FC236}">
                <a16:creationId xmlns:a16="http://schemas.microsoft.com/office/drawing/2014/main" id="{1C3F7757-4096-4B1C-A917-EEB7AD3B1D57}"/>
              </a:ext>
            </a:extLst>
          </p:cNvPr>
          <p:cNvPicPr/>
          <p:nvPr/>
        </p:nvPicPr>
        <p:blipFill>
          <a:blip r:embed="rId2"/>
          <a:stretch>
            <a:fillRect/>
          </a:stretch>
        </p:blipFill>
        <p:spPr>
          <a:xfrm>
            <a:off x="177570" y="891932"/>
            <a:ext cx="4634865" cy="2648930"/>
          </a:xfrm>
          <a:prstGeom prst="rect">
            <a:avLst/>
          </a:prstGeom>
        </p:spPr>
      </p:pic>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4686924"/>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lvl="0">
              <a:lnSpc>
                <a:spcPct val="107000"/>
              </a:lnSpc>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Also known as passive hydroponics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Do not need air pump or water pump</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Nutrients and water are moved into a plant’s root zone via a wick, which is often something as simple as a rope or piece of felt.</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Key to success in this system is the medium</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Good choices include coconut coir, perlite, or vermiculite</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3139193"/>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Good for smaller plants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Truly “hands off” if set it up correctly</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Good for children and beginner</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Larger plants may have problem with getting enough nutrients and water</a:t>
            </a:r>
          </a:p>
          <a:p>
            <a:pPr marL="742950" lvl="1" indent="-28575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Incorrect wick placement or material can mean death for your plants</a:t>
            </a:r>
          </a:p>
          <a:p>
            <a:endParaRPr lang="en-CA" dirty="0"/>
          </a:p>
        </p:txBody>
      </p:sp>
    </p:spTree>
    <p:extLst>
      <p:ext uri="{BB962C8B-B14F-4D97-AF65-F5344CB8AC3E}">
        <p14:creationId xmlns:p14="http://schemas.microsoft.com/office/powerpoint/2010/main" val="202717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280988" y="144654"/>
            <a:ext cx="5438774"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Deep Water Culture (DWC) System</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85656"/>
            <a:ext cx="5314950" cy="4880695"/>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lvl="0">
              <a:lnSpc>
                <a:spcPct val="107000"/>
              </a:lnSpc>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Use reservoir to hold nutrient</a:t>
            </a:r>
          </a:p>
          <a:p>
            <a:pPr lvl="0">
              <a:lnSpc>
                <a:spcPct val="107000"/>
              </a:lnSpc>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roots of the plants are suspended in that solution, so they get a constant supply of water, oxygen, and nutrients.</a:t>
            </a:r>
          </a:p>
          <a:p>
            <a:pPr marL="342900" lvl="0" indent="-342900">
              <a:lnSpc>
                <a:spcPct val="107000"/>
              </a:lnSpc>
              <a:buFont typeface="Wingdings" panose="05000000000000000000" pitchFamily="2" charset="2"/>
              <a:buChar char="v"/>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oxygenate the water, use an air pump with an air stone to pump bubbles into the nutrient solution. This prevents roots from drowning in the water</a:t>
            </a:r>
          </a:p>
          <a:p>
            <a:pPr marL="342900" lvl="0" indent="-342900">
              <a:lnSpc>
                <a:spcPct val="107000"/>
              </a:lnSpc>
              <a:buFont typeface="Wingdings" panose="05000000000000000000" pitchFamily="2" charset="2"/>
              <a:buChar char="v"/>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are typically housed in net pots that are placed in a foam board or into the top of the container</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280987" y="3767924"/>
            <a:ext cx="5219700" cy="2945422"/>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Very inexpensive and easy to make at home</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Extremely low maintenance</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Recirculating, so less wasted inputs</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Does not work well for large plants</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Does not work well for plants with long growing period</a:t>
            </a:r>
          </a:p>
          <a:p>
            <a:endParaRPr lang="en-CA" dirty="0"/>
          </a:p>
        </p:txBody>
      </p:sp>
      <p:pic>
        <p:nvPicPr>
          <p:cNvPr id="6" name="Picture 5">
            <a:extLst>
              <a:ext uri="{FF2B5EF4-FFF2-40B4-BE49-F238E27FC236}">
                <a16:creationId xmlns:a16="http://schemas.microsoft.com/office/drawing/2014/main" id="{2E1132B6-1AAB-42D6-945F-4B5D942C63D0}"/>
              </a:ext>
            </a:extLst>
          </p:cNvPr>
          <p:cNvPicPr>
            <a:picLocks noChangeAspect="1"/>
          </p:cNvPicPr>
          <p:nvPr/>
        </p:nvPicPr>
        <p:blipFill>
          <a:blip r:embed="rId2"/>
          <a:stretch>
            <a:fillRect/>
          </a:stretch>
        </p:blipFill>
        <p:spPr>
          <a:xfrm>
            <a:off x="280988" y="885656"/>
            <a:ext cx="5219699" cy="2752893"/>
          </a:xfrm>
          <a:prstGeom prst="rect">
            <a:avLst/>
          </a:prstGeom>
        </p:spPr>
      </p:pic>
    </p:spTree>
    <p:extLst>
      <p:ext uri="{BB962C8B-B14F-4D97-AF65-F5344CB8AC3E}">
        <p14:creationId xmlns:p14="http://schemas.microsoft.com/office/powerpoint/2010/main" val="3379252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226104" y="386882"/>
            <a:ext cx="6000750"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Nutrient Film Technique (NFT) System</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910102"/>
            <a:ext cx="5314950" cy="6168740"/>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lvl="0">
              <a:lnSpc>
                <a:spcPct val="107000"/>
              </a:lnSpc>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a popular hydroponic system</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Plants are grown in channels that have a nutrient solution pumping through them and constantly running along the bottom of the channel.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When the solution reaches the end of the channel, it drops back into a main reservoir and is sent back to the beginning of the system again. This makes it a recirculating system, just like deep water culture.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Unlike deep water culture, plants roots are not completely submerged</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Plants are placed in these channels using net pots and growing medium and can be replaced or harvested on a one-by-one basis.</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226104" y="3912578"/>
            <a:ext cx="5219700" cy="3344377"/>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Minimal growing medium needed</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Recirculating system means less waste</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Pump failure of any kind can completely ruin the crop</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Roots can become overgrown and clog the channels</a:t>
            </a:r>
          </a:p>
          <a:p>
            <a:pPr marL="742950" lvl="1" indent="-285750">
              <a:lnSpc>
                <a:spcPct val="107000"/>
              </a:lnSpc>
              <a:spcAft>
                <a:spcPts val="800"/>
              </a:spcAft>
              <a:buFont typeface="Courier New" panose="02070309020205020404" pitchFamily="49" charset="0"/>
              <a:buChar char="o"/>
            </a:pPr>
            <a:r>
              <a:rPr lang="en-CA" dirty="0">
                <a:latin typeface="Times New Roman" panose="02020603050405020304" pitchFamily="18" charset="0"/>
                <a:ea typeface="Calibri" panose="020F0502020204030204" pitchFamily="34" charset="0"/>
                <a:cs typeface="Times New Roman" panose="02020603050405020304" pitchFamily="18" charset="0"/>
              </a:rPr>
              <a:t>Would required pre-germination of seeds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7" name="Picture 6">
            <a:extLst>
              <a:ext uri="{FF2B5EF4-FFF2-40B4-BE49-F238E27FC236}">
                <a16:creationId xmlns:a16="http://schemas.microsoft.com/office/drawing/2014/main" id="{2D183F67-FAD9-436E-9207-2716B9D511DE}"/>
              </a:ext>
            </a:extLst>
          </p:cNvPr>
          <p:cNvPicPr>
            <a:picLocks noChangeAspect="1"/>
          </p:cNvPicPr>
          <p:nvPr/>
        </p:nvPicPr>
        <p:blipFill>
          <a:blip r:embed="rId2"/>
          <a:stretch>
            <a:fillRect/>
          </a:stretch>
        </p:blipFill>
        <p:spPr>
          <a:xfrm>
            <a:off x="226104" y="1041560"/>
            <a:ext cx="5159883" cy="2436162"/>
          </a:xfrm>
          <a:prstGeom prst="rect">
            <a:avLst/>
          </a:prstGeom>
        </p:spPr>
      </p:pic>
    </p:spTree>
    <p:extLst>
      <p:ext uri="{BB962C8B-B14F-4D97-AF65-F5344CB8AC3E}">
        <p14:creationId xmlns:p14="http://schemas.microsoft.com/office/powerpoint/2010/main" val="301466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226104" y="386882"/>
            <a:ext cx="600075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Ebb and Flow (Flood and Drain) System</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910102"/>
            <a:ext cx="5314950" cy="5839419"/>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tray is “flooded” with your nutrient solution a few times per day, depending on factors like:</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size of the plants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water requirement of your plants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air temperature</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Where the plants are in their growth cycle</a:t>
            </a:r>
          </a:p>
          <a:p>
            <a:pPr lvl="1">
              <a:lnSpc>
                <a:spcPct val="107000"/>
              </a:lnSpc>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Accomplished by using a reservoir below the tray, a water pump, and a timer to schedule the flooding cycle.</a:t>
            </a:r>
          </a:p>
          <a:p>
            <a:pPr marL="285750" lvl="0" indent="-285750">
              <a:lnSpc>
                <a:spcPct val="107000"/>
              </a:lnSpc>
              <a:buFont typeface="Wingdings" panose="05000000000000000000" pitchFamily="2" charset="2"/>
              <a:buChar char="v"/>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After the tray is flooded, gravity drains the solution back down into the reservoir, where it is being oxygenated by an air pump and air stone. It sits there waiting for the next flood cycle, and the process goes on.</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226104" y="3912578"/>
            <a:ext cx="5219700" cy="2649059"/>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Efficient use of water and energy</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Highly customizable and flexible</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Roots can dry out quickly if environmental conditions are off or the pump or timer fails</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Uses a lot of growing mediums</a:t>
            </a:r>
          </a:p>
          <a:p>
            <a:endParaRPr lang="en-CA" dirty="0"/>
          </a:p>
        </p:txBody>
      </p:sp>
      <p:pic>
        <p:nvPicPr>
          <p:cNvPr id="6" name="Picture 5">
            <a:extLst>
              <a:ext uri="{FF2B5EF4-FFF2-40B4-BE49-F238E27FC236}">
                <a16:creationId xmlns:a16="http://schemas.microsoft.com/office/drawing/2014/main" id="{D857073E-C137-42E2-BF98-4ADC02F1A963}"/>
              </a:ext>
            </a:extLst>
          </p:cNvPr>
          <p:cNvPicPr>
            <a:picLocks noChangeAspect="1"/>
          </p:cNvPicPr>
          <p:nvPr/>
        </p:nvPicPr>
        <p:blipFill>
          <a:blip r:embed="rId2"/>
          <a:stretch>
            <a:fillRect/>
          </a:stretch>
        </p:blipFill>
        <p:spPr>
          <a:xfrm>
            <a:off x="226104" y="1034977"/>
            <a:ext cx="5219700" cy="2752725"/>
          </a:xfrm>
          <a:prstGeom prst="rect">
            <a:avLst/>
          </a:prstGeom>
        </p:spPr>
      </p:pic>
    </p:spTree>
    <p:extLst>
      <p:ext uri="{BB962C8B-B14F-4D97-AF65-F5344CB8AC3E}">
        <p14:creationId xmlns:p14="http://schemas.microsoft.com/office/powerpoint/2010/main" val="2478705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226104" y="386882"/>
            <a:ext cx="600075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Aeroponics System</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910102"/>
            <a:ext cx="5314950" cy="5177058"/>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lvl="0">
              <a:lnSpc>
                <a:spcPct val="107000"/>
              </a:lnSpc>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latin typeface="Times New Roman" panose="02020603050405020304" pitchFamily="18" charset="0"/>
                <a:ea typeface="Calibri" panose="020F0502020204030204" pitchFamily="34" charset="0"/>
                <a:cs typeface="Times New Roman" panose="02020603050405020304" pitchFamily="18" charset="0"/>
              </a:rPr>
              <a:t>R</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oots are mostly suspended in air</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dirty="0">
                <a:latin typeface="Times New Roman" panose="02020603050405020304" pitchFamily="18" charset="0"/>
                <a:ea typeface="Calibri" panose="020F0502020204030204" pitchFamily="34" charset="0"/>
                <a:cs typeface="Times New Roman" panose="02020603050405020304" pitchFamily="18" charset="0"/>
              </a:rPr>
              <a:t>A</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chieves this by misting the root zone with a nutrient solution constantly instead of running a thin film of nutrient solution along a channel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Mist on a cycle like an ebb and flow system, but the cycle is much shorter, typically only waiting a few minutes between each misting.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Also possible to mist on a continual basis and use a finer sprayer to ensure more oxygen gets to the root zone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226104" y="3912578"/>
            <a:ext cx="5219700" cy="3344377"/>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Roots often are exposed to more oxygen than submerged-root systems</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High-pressure nozzles can fail and roots can dry out</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Not as cheap or easy to set up as other methods</a:t>
            </a:r>
          </a:p>
          <a:p>
            <a:pPr marL="742950" lvl="1" indent="-285750">
              <a:lnSpc>
                <a:spcPct val="107000"/>
              </a:lnSpc>
              <a:spcAft>
                <a:spcPts val="800"/>
              </a:spcAft>
              <a:buFont typeface="Courier New" panose="02070309020205020404" pitchFamily="49" charset="0"/>
              <a:buChar char="o"/>
            </a:pPr>
            <a:r>
              <a:rPr lang="en-CA" dirty="0">
                <a:latin typeface="Times New Roman" panose="02020603050405020304" pitchFamily="18" charset="0"/>
                <a:ea typeface="Calibri" panose="020F0502020204030204" pitchFamily="34" charset="0"/>
                <a:cs typeface="Times New Roman" panose="02020603050405020304" pitchFamily="18" charset="0"/>
              </a:rPr>
              <a:t>Would required pre-germination of seeds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7" name="Picture 6">
            <a:extLst>
              <a:ext uri="{FF2B5EF4-FFF2-40B4-BE49-F238E27FC236}">
                <a16:creationId xmlns:a16="http://schemas.microsoft.com/office/drawing/2014/main" id="{EA042EB4-9F6C-451D-BF10-04203C69F45B}"/>
              </a:ext>
            </a:extLst>
          </p:cNvPr>
          <p:cNvPicPr>
            <a:picLocks noChangeAspect="1"/>
          </p:cNvPicPr>
          <p:nvPr/>
        </p:nvPicPr>
        <p:blipFill>
          <a:blip r:embed="rId2"/>
          <a:stretch>
            <a:fillRect/>
          </a:stretch>
        </p:blipFill>
        <p:spPr>
          <a:xfrm>
            <a:off x="226103" y="910102"/>
            <a:ext cx="5219699" cy="2687101"/>
          </a:xfrm>
          <a:prstGeom prst="rect">
            <a:avLst/>
          </a:prstGeom>
        </p:spPr>
      </p:pic>
    </p:spTree>
    <p:extLst>
      <p:ext uri="{BB962C8B-B14F-4D97-AF65-F5344CB8AC3E}">
        <p14:creationId xmlns:p14="http://schemas.microsoft.com/office/powerpoint/2010/main" val="113463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E6E7-E887-462A-BDDE-D5D123B28B26}"/>
              </a:ext>
            </a:extLst>
          </p:cNvPr>
          <p:cNvSpPr>
            <a:spLocks noGrp="1"/>
          </p:cNvSpPr>
          <p:nvPr>
            <p:ph type="title"/>
          </p:nvPr>
        </p:nvSpPr>
        <p:spPr>
          <a:xfrm>
            <a:off x="651887" y="421646"/>
            <a:ext cx="11050814" cy="817563"/>
          </a:xfrm>
        </p:spPr>
        <p:txBody>
          <a:bodyPr>
            <a:noAutofit/>
          </a:bodyPr>
          <a:lstStyle/>
          <a:p>
            <a:r>
              <a:rPr lang="en-US" sz="2800" dirty="0">
                <a:latin typeface="Times New Roman" panose="02020603050405020304" pitchFamily="18" charset="0"/>
                <a:cs typeface="Times New Roman" panose="02020603050405020304" pitchFamily="18" charset="0"/>
              </a:rPr>
              <a:t>Hydroponics: Growing Media 101  </a:t>
            </a:r>
            <a:endParaRPr lang="en-GB" sz="2800" dirty="0">
              <a:highlight>
                <a:srgbClr val="FF0000"/>
              </a:highlight>
              <a:latin typeface="Times New Roman" panose="02020603050405020304" pitchFamily="18" charset="0"/>
              <a:cs typeface="Times New Roman" panose="02020603050405020304" pitchFamily="18" charset="0"/>
            </a:endParaRPr>
          </a:p>
        </p:txBody>
      </p:sp>
      <p:pic>
        <p:nvPicPr>
          <p:cNvPr id="4" name="Picture 4">
            <a:hlinkClick r:id="" action="ppaction://media"/>
            <a:extLst>
              <a:ext uri="{FF2B5EF4-FFF2-40B4-BE49-F238E27FC236}">
                <a16:creationId xmlns:a16="http://schemas.microsoft.com/office/drawing/2014/main" id="{4C1E1938-5C08-4947-BFEA-0E54FFF81AB1}"/>
              </a:ext>
            </a:extLst>
          </p:cNvPr>
          <p:cNvPicPr>
            <a:picLocks noRot="1" noChangeAspect="1"/>
          </p:cNvPicPr>
          <p:nvPr>
            <a:videoFile r:link="rId1"/>
          </p:nvPr>
        </p:nvPicPr>
        <p:blipFill>
          <a:blip r:embed="rId3"/>
          <a:stretch>
            <a:fillRect/>
          </a:stretch>
        </p:blipFill>
        <p:spPr>
          <a:xfrm>
            <a:off x="1348154" y="1713280"/>
            <a:ext cx="9095152" cy="5121518"/>
          </a:xfrm>
          <a:prstGeom prst="rect">
            <a:avLst/>
          </a:prstGeom>
        </p:spPr>
      </p:pic>
    </p:spTree>
    <p:extLst>
      <p:ext uri="{BB962C8B-B14F-4D97-AF65-F5344CB8AC3E}">
        <p14:creationId xmlns:p14="http://schemas.microsoft.com/office/powerpoint/2010/main" val="428942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226103" y="386882"/>
            <a:ext cx="600075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Drip System</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70293"/>
            <a:ext cx="5314950" cy="6728509"/>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Extremely common in commercial operations, but less common in recreational gardens.</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Water is pumped in tubing that can end at a single plant or can branch off with several tubes ending at many plants</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Usually set on a timer</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Nutrient rich water flows over the grow medium and drips down over the plant roots</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Can be set up as either recover or a non drip recovery method</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Non recovery systems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Nutrient water that runs over the plant’s roots does not go back into a reservoir</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It’s only used once</a:t>
            </a:r>
          </a:p>
          <a:p>
            <a:pPr marL="342900" lvl="0" indent="-342900">
              <a:lnSpc>
                <a:spcPct val="107000"/>
              </a:lnSpc>
              <a:buFont typeface="Wingdings" panose="05000000000000000000" pitchFamily="2" charset="2"/>
              <a:buChar char="v"/>
            </a:pPr>
            <a:r>
              <a:rPr lang="en-CA" dirty="0">
                <a:effectLst/>
                <a:latin typeface="Times New Roman" panose="02020603050405020304" pitchFamily="18" charset="0"/>
                <a:ea typeface="Calibri" panose="020F0502020204030204" pitchFamily="34" charset="0"/>
                <a:cs typeface="Times New Roman" panose="02020603050405020304" pitchFamily="18" charset="0"/>
              </a:rPr>
              <a:t>Recovery systems</a:t>
            </a:r>
          </a:p>
          <a:p>
            <a:pPr marL="742950" lvl="1" indent="-28575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Reuse the nutrient solution after it is dripped over the roots</a:t>
            </a:r>
          </a:p>
          <a:p>
            <a:pPr marL="742950" lvl="1" indent="-28575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More efficient in saving money, water and nutrient solution</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226103" y="3684233"/>
            <a:ext cx="5219700" cy="3538148"/>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High level of control over feeding and watering schedule</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Less likely to break</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Relatively cheap</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May be overkill for a smaller garden</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Fluctuating pH and nutrient levels (if using recirculating system)</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High waste (if using waste system)</a:t>
            </a:r>
          </a:p>
          <a:p>
            <a:endParaRPr lang="en-CA" dirty="0"/>
          </a:p>
        </p:txBody>
      </p:sp>
      <p:pic>
        <p:nvPicPr>
          <p:cNvPr id="9" name="Picture 8">
            <a:extLst>
              <a:ext uri="{FF2B5EF4-FFF2-40B4-BE49-F238E27FC236}">
                <a16:creationId xmlns:a16="http://schemas.microsoft.com/office/drawing/2014/main" id="{7A9A623B-BB8D-4535-8A36-1EBED2D65223}"/>
              </a:ext>
            </a:extLst>
          </p:cNvPr>
          <p:cNvPicPr>
            <a:picLocks noChangeAspect="1"/>
          </p:cNvPicPr>
          <p:nvPr/>
        </p:nvPicPr>
        <p:blipFill>
          <a:blip r:embed="rId2"/>
          <a:stretch>
            <a:fillRect/>
          </a:stretch>
        </p:blipFill>
        <p:spPr>
          <a:xfrm>
            <a:off x="226103" y="910102"/>
            <a:ext cx="5219700" cy="2774131"/>
          </a:xfrm>
          <a:prstGeom prst="rect">
            <a:avLst/>
          </a:prstGeom>
        </p:spPr>
      </p:pic>
    </p:spTree>
    <p:extLst>
      <p:ext uri="{BB962C8B-B14F-4D97-AF65-F5344CB8AC3E}">
        <p14:creationId xmlns:p14="http://schemas.microsoft.com/office/powerpoint/2010/main" val="62795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226103" y="386882"/>
            <a:ext cx="600075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Kratky Method</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70293"/>
            <a:ext cx="5314950" cy="6465103"/>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lvl="0">
              <a:lnSpc>
                <a:spcPct val="107000"/>
              </a:lnSpc>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Entirely passive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 pumps required</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 nutrient solution remains stagnant</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As the plants drink from their small reservoir and the water level drops, an air gap grows between the nutrient solution and the plant itself, allowing the plant to breathe without oxygenating the reservoir.</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When more water is added into the reservoir, it is important to leave an unfilled area open for the roots to breathe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Works better indoor or in a greenhouse or covered area</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226103" y="2763175"/>
            <a:ext cx="5219700" cy="4427238"/>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No electricity needed</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Minimal maintenance</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Minimal cost</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Harder to control when the system is outdoor due to rain water may flood the system and dilute nutrient solution</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Larger plant grows slower</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May have pests problem due to stagnant water</a:t>
            </a:r>
          </a:p>
          <a:p>
            <a:pPr marL="742950" lvl="1" indent="-285750">
              <a:lnSpc>
                <a:spcPct val="107000"/>
              </a:lnSpc>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Need quality water to start (be aware of the salt and the pH)</a:t>
            </a:r>
          </a:p>
          <a:p>
            <a:pPr marL="742950" lvl="1" indent="-28575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Harder to control temperature</a:t>
            </a:r>
          </a:p>
          <a:p>
            <a:endParaRPr lang="en-CA" dirty="0"/>
          </a:p>
        </p:txBody>
      </p:sp>
      <p:pic>
        <p:nvPicPr>
          <p:cNvPr id="6" name="Picture 5">
            <a:extLst>
              <a:ext uri="{FF2B5EF4-FFF2-40B4-BE49-F238E27FC236}">
                <a16:creationId xmlns:a16="http://schemas.microsoft.com/office/drawing/2014/main" id="{C2E389BD-7F2B-432F-9944-9EE389A06DE9}"/>
              </a:ext>
            </a:extLst>
          </p:cNvPr>
          <p:cNvPicPr>
            <a:picLocks noChangeAspect="1"/>
          </p:cNvPicPr>
          <p:nvPr/>
        </p:nvPicPr>
        <p:blipFill>
          <a:blip r:embed="rId2"/>
          <a:stretch>
            <a:fillRect/>
          </a:stretch>
        </p:blipFill>
        <p:spPr>
          <a:xfrm>
            <a:off x="226103" y="910102"/>
            <a:ext cx="3822113" cy="1769887"/>
          </a:xfrm>
          <a:prstGeom prst="rect">
            <a:avLst/>
          </a:prstGeom>
        </p:spPr>
      </p:pic>
    </p:spTree>
    <p:extLst>
      <p:ext uri="{BB962C8B-B14F-4D97-AF65-F5344CB8AC3E}">
        <p14:creationId xmlns:p14="http://schemas.microsoft.com/office/powerpoint/2010/main" val="167753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3ECC88-0C4C-4C52-B839-B085A5526F6E}"/>
              </a:ext>
            </a:extLst>
          </p:cNvPr>
          <p:cNvSpPr txBox="1"/>
          <p:nvPr/>
        </p:nvSpPr>
        <p:spPr>
          <a:xfrm>
            <a:off x="619031" y="769093"/>
            <a:ext cx="2790919"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Planting Schedule</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03B00F2-070F-4AC6-9311-D9B520B536BF}"/>
              </a:ext>
            </a:extLst>
          </p:cNvPr>
          <p:cNvSpPr txBox="1"/>
          <p:nvPr/>
        </p:nvSpPr>
        <p:spPr>
          <a:xfrm>
            <a:off x="619031" y="2000250"/>
            <a:ext cx="11277600" cy="64633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Thunder Bay: https://www.almanac.com/gardening/planting-calendar/on/Thunder%20Bay</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Other Regions In Ontario: https://www.almanac.com/gardening/planting-calendar/on</a:t>
            </a:r>
            <a:endParaRPr lang="en-CA" dirty="0"/>
          </a:p>
        </p:txBody>
      </p:sp>
    </p:spTree>
    <p:extLst>
      <p:ext uri="{BB962C8B-B14F-4D97-AF65-F5344CB8AC3E}">
        <p14:creationId xmlns:p14="http://schemas.microsoft.com/office/powerpoint/2010/main" val="3831874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49FEF3-F851-4207-BC6B-F83750852E07}"/>
              </a:ext>
            </a:extLst>
          </p:cNvPr>
          <p:cNvSpPr txBox="1"/>
          <p:nvPr/>
        </p:nvSpPr>
        <p:spPr>
          <a:xfrm>
            <a:off x="4238625" y="657225"/>
            <a:ext cx="3714749" cy="461665"/>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Plants Medium Guide Sheet</a:t>
            </a:r>
          </a:p>
        </p:txBody>
      </p:sp>
      <p:sp>
        <p:nvSpPr>
          <p:cNvPr id="5" name="TextBox 4">
            <a:extLst>
              <a:ext uri="{FF2B5EF4-FFF2-40B4-BE49-F238E27FC236}">
                <a16:creationId xmlns:a16="http://schemas.microsoft.com/office/drawing/2014/main" id="{4DB85E89-8AFA-4449-B405-E8E50DE0B48E}"/>
              </a:ext>
            </a:extLst>
          </p:cNvPr>
          <p:cNvSpPr txBox="1"/>
          <p:nvPr/>
        </p:nvSpPr>
        <p:spPr>
          <a:xfrm>
            <a:off x="446288" y="1437351"/>
            <a:ext cx="5362575" cy="4621009"/>
          </a:xfrm>
          <a:prstGeom prst="rect">
            <a:avLst/>
          </a:prstGeom>
          <a:noFill/>
        </p:spPr>
        <p:txBody>
          <a:bodyPr wrap="square" rtlCol="0">
            <a:spAutoFit/>
          </a:bodyPr>
          <a:lstStyle/>
          <a:p>
            <a:pPr>
              <a:lnSpc>
                <a:spcPct val="107000"/>
              </a:lnSpc>
              <a:spcBef>
                <a:spcPts val="1200"/>
              </a:spcBef>
            </a:pPr>
            <a:r>
              <a:rPr lang="en-CA" sz="1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What Makes A Great Growing Medium</a:t>
            </a:r>
          </a:p>
          <a:p>
            <a:pPr marL="342900" lvl="0" indent="-342900">
              <a:lnSpc>
                <a:spcPct val="107000"/>
              </a:lnSpc>
              <a:buFont typeface="Wingdings" panose="05000000000000000000" pitchFamily="2" charset="2"/>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organic, biodegradable and environmentally friendly</a:t>
            </a:r>
          </a:p>
          <a:p>
            <a:pPr marL="342900" lvl="0" indent="-342900">
              <a:lnSpc>
                <a:spcPct val="107000"/>
              </a:lnSpc>
              <a:buFont typeface="Wingdings" panose="05000000000000000000" pitchFamily="2" charset="2"/>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Keeps an even ratio of air to water</a:t>
            </a:r>
          </a:p>
          <a:p>
            <a:pPr marL="342900" lvl="0" indent="-342900">
              <a:lnSpc>
                <a:spcPct val="107000"/>
              </a:lnSpc>
              <a:buFont typeface="Wingdings" panose="05000000000000000000" pitchFamily="2" charset="2"/>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capacity to hold nutrients</a:t>
            </a:r>
          </a:p>
          <a:p>
            <a:pPr marL="342900" lvl="0" indent="-342900">
              <a:lnSpc>
                <a:spcPct val="107000"/>
              </a:lnSpc>
              <a:buFont typeface="Wingdings" panose="05000000000000000000" pitchFamily="2" charset="2"/>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Helps protect plants from pH changes over time</a:t>
            </a:r>
          </a:p>
          <a:p>
            <a:pPr marL="342900" lvl="0" indent="-342900">
              <a:lnSpc>
                <a:spcPct val="107000"/>
              </a:lnSpc>
              <a:buFont typeface="Wingdings" panose="05000000000000000000" pitchFamily="2" charset="2"/>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inexpensive and easy to find</a:t>
            </a:r>
          </a:p>
          <a:p>
            <a:pPr marL="342900" lvl="0" indent="-342900">
              <a:lnSpc>
                <a:spcPct val="107000"/>
              </a:lnSpc>
              <a:buFont typeface="Wingdings" panose="05000000000000000000" pitchFamily="2" charset="2"/>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lightweight enough and easy to carry around</a:t>
            </a:r>
          </a:p>
          <a:p>
            <a:endParaRPr lang="en-CA" dirty="0"/>
          </a:p>
        </p:txBody>
      </p:sp>
      <p:sp>
        <p:nvSpPr>
          <p:cNvPr id="6" name="TextBox 5">
            <a:extLst>
              <a:ext uri="{FF2B5EF4-FFF2-40B4-BE49-F238E27FC236}">
                <a16:creationId xmlns:a16="http://schemas.microsoft.com/office/drawing/2014/main" id="{12EC56D7-64C7-4A20-AAC9-4B1F8FA476D8}"/>
              </a:ext>
            </a:extLst>
          </p:cNvPr>
          <p:cNvSpPr txBox="1"/>
          <p:nvPr/>
        </p:nvSpPr>
        <p:spPr>
          <a:xfrm>
            <a:off x="6307030" y="1437351"/>
            <a:ext cx="5362575" cy="5110566"/>
          </a:xfrm>
          <a:prstGeom prst="rect">
            <a:avLst/>
          </a:prstGeom>
          <a:noFill/>
        </p:spPr>
        <p:txBody>
          <a:bodyPr wrap="square" rtlCol="0">
            <a:spAutoFit/>
          </a:bodyPr>
          <a:lstStyle/>
          <a:p>
            <a:pPr>
              <a:lnSpc>
                <a:spcPct val="107000"/>
              </a:lnSpc>
              <a:spcBef>
                <a:spcPts val="1200"/>
              </a:spcBef>
            </a:pPr>
            <a:r>
              <a:rPr lang="en-CA" sz="1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Types</a:t>
            </a:r>
          </a:p>
          <a:p>
            <a:pPr marL="342900" lvl="0" indent="-342900">
              <a:lnSpc>
                <a:spcPct val="107000"/>
              </a:lnSpc>
              <a:buFont typeface="Wingdings" panose="05000000000000000000" pitchFamily="2" charset="2"/>
              <a:buChar char=""/>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Pearlite</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Coconut Coir</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Vermiculite</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Rockwool</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Expanded Clay Pellets or </a:t>
            </a:r>
            <a:r>
              <a:rPr lang="en-CA" dirty="0" err="1">
                <a:latin typeface="Times New Roman" panose="02020603050405020304" pitchFamily="18" charset="0"/>
                <a:cs typeface="Times New Roman" panose="02020603050405020304" pitchFamily="18" charset="0"/>
              </a:rPr>
              <a:t>Leca</a:t>
            </a:r>
            <a:endParaRPr lang="en-CA" dirty="0">
              <a:latin typeface="Times New Roman" panose="02020603050405020304" pitchFamily="18" charset="0"/>
              <a:cs typeface="Times New Roman" panose="02020603050405020304" pitchFamily="18" charset="0"/>
            </a:endParaRP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Oasis Cubes</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Rice Hulls</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Pumice</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Growstones</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Sawdust</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Wood Chips/ Fibers</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Peat Moss</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Sand </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Gravel </a:t>
            </a:r>
          </a:p>
          <a:p>
            <a:pPr marL="342900" lvl="0" indent="-342900">
              <a:lnSpc>
                <a:spcPct val="107000"/>
              </a:lnSpc>
              <a:buFont typeface="Wingdings" panose="05000000000000000000" pitchFamily="2" charset="2"/>
              <a:buChar char=""/>
            </a:pPr>
            <a:r>
              <a:rPr lang="en-CA" dirty="0">
                <a:latin typeface="Times New Roman" panose="02020603050405020304" pitchFamily="18" charset="0"/>
                <a:cs typeface="Times New Roman" panose="02020603050405020304" pitchFamily="18" charset="0"/>
              </a:rPr>
              <a:t>Soil</a:t>
            </a:r>
          </a:p>
        </p:txBody>
      </p:sp>
    </p:spTree>
    <p:extLst>
      <p:ext uri="{BB962C8B-B14F-4D97-AF65-F5344CB8AC3E}">
        <p14:creationId xmlns:p14="http://schemas.microsoft.com/office/powerpoint/2010/main" val="263080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2249935"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Pearlite</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6168740"/>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created under intense and rapid heat</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very lightweight and porous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Tend to float on water which can be washed away fast and easily by flowing water</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Good for Wick System but bad for EBB and Flow System</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be used in Drips system and Aeroponics system</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Able to hold air very well and having neutral pH</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rarely used alone, often mix it with other growing media like vermiculite, coco coir or soil</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3036601"/>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Reasonably inexpensive</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Lightweight</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High air retention.</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Reusable</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Lightweight, not suitable for certain system kinds.</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Dust effects on the environment and health</a:t>
            </a:r>
          </a:p>
          <a:p>
            <a:endParaRPr lang="en-CA" dirty="0"/>
          </a:p>
        </p:txBody>
      </p:sp>
      <p:pic>
        <p:nvPicPr>
          <p:cNvPr id="6" name="Picture 5">
            <a:extLst>
              <a:ext uri="{FF2B5EF4-FFF2-40B4-BE49-F238E27FC236}">
                <a16:creationId xmlns:a16="http://schemas.microsoft.com/office/drawing/2014/main" id="{D1440473-4CC7-4250-A6F4-BD43814BE4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5058" y="1043907"/>
            <a:ext cx="4526280" cy="2544445"/>
          </a:xfrm>
          <a:prstGeom prst="rect">
            <a:avLst/>
          </a:prstGeom>
          <a:noFill/>
          <a:ln>
            <a:noFill/>
          </a:ln>
        </p:spPr>
      </p:pic>
    </p:spTree>
    <p:extLst>
      <p:ext uri="{BB962C8B-B14F-4D97-AF65-F5344CB8AC3E}">
        <p14:creationId xmlns:p14="http://schemas.microsoft.com/office/powerpoint/2010/main" val="413356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2249935"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Coconut Coir</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5279650"/>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a by-product of the coconut industry. Made from the brown husks surrounding the coconut shell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organic, highly inert, and holds water very well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really good air to water ratio</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environmentally friendly and renewable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be used alone or mixed with other growing media</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be used in Drip system and Ebb and flow system</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2842830"/>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Excellent water retention and aeration</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Organic material</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Environmentally friendly</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Uncompressed after several uses.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Does not drain well, so often mixed with other media.</a:t>
            </a:r>
          </a:p>
          <a:p>
            <a:endParaRPr lang="en-CA" dirty="0"/>
          </a:p>
        </p:txBody>
      </p:sp>
      <p:pic>
        <p:nvPicPr>
          <p:cNvPr id="7" name="Picture 6" descr="Coconut Coir: What It Is, How To Use It, And The Best Brands To Buy | Epic  Gardening">
            <a:extLst>
              <a:ext uri="{FF2B5EF4-FFF2-40B4-BE49-F238E27FC236}">
                <a16:creationId xmlns:a16="http://schemas.microsoft.com/office/drawing/2014/main" id="{CC9F1A49-486C-42B1-97F3-615E67C409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3592" y="968294"/>
            <a:ext cx="4657508" cy="2536905"/>
          </a:xfrm>
          <a:prstGeom prst="rect">
            <a:avLst/>
          </a:prstGeom>
          <a:noFill/>
          <a:ln>
            <a:noFill/>
          </a:ln>
        </p:spPr>
      </p:pic>
    </p:spTree>
    <p:extLst>
      <p:ext uri="{BB962C8B-B14F-4D97-AF65-F5344CB8AC3E}">
        <p14:creationId xmlns:p14="http://schemas.microsoft.com/office/powerpoint/2010/main" val="213663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2249935"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Vermiculite</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5279650"/>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a form of hydrated laminar minerals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Processed by exposing the material to extreme heat to expand them into small clean, odorless pellets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non-toxic, sterile, moist-resistant and has a nearly neutral pH</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very lightweight and able to hold water very well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reasonably great capacity to hold nutrients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be used in the Drip system and Aeroponic system</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2056332"/>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Good water and nutrient retention</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Poor drainage capacity</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Danger of suffocating plants</a:t>
            </a:r>
          </a:p>
          <a:p>
            <a:endParaRPr lang="en-CA" dirty="0"/>
          </a:p>
        </p:txBody>
      </p:sp>
      <p:pic>
        <p:nvPicPr>
          <p:cNvPr id="6" name="Picture 5" descr="HollandBasics Premium Coarse Vermiculite 10L: Amazon.ca: Patio, Lawn &amp;amp;  Garden">
            <a:extLst>
              <a:ext uri="{FF2B5EF4-FFF2-40B4-BE49-F238E27FC236}">
                <a16:creationId xmlns:a16="http://schemas.microsoft.com/office/drawing/2014/main" id="{323E47EB-8950-400E-B02C-E51B1E0F5A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1539" y="897598"/>
            <a:ext cx="4154748" cy="2842830"/>
          </a:xfrm>
          <a:prstGeom prst="rect">
            <a:avLst/>
          </a:prstGeom>
          <a:noFill/>
          <a:ln>
            <a:noFill/>
          </a:ln>
        </p:spPr>
      </p:pic>
    </p:spTree>
    <p:extLst>
      <p:ext uri="{BB962C8B-B14F-4D97-AF65-F5344CB8AC3E}">
        <p14:creationId xmlns:p14="http://schemas.microsoft.com/office/powerpoint/2010/main" val="316657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2249935" cy="523220"/>
          </a:xfrm>
          <a:prstGeom prst="rect">
            <a:avLst/>
          </a:prstGeom>
          <a:noFill/>
        </p:spPr>
        <p:txBody>
          <a:bodyPr wrap="square" rtlCol="0">
            <a:spAutoFit/>
          </a:bodyPr>
          <a:lstStyle/>
          <a:p>
            <a:r>
              <a:rPr lang="en-CA" sz="2800" dirty="0">
                <a:latin typeface="Times New Roman" panose="02020603050405020304" pitchFamily="18" charset="0"/>
                <a:cs typeface="Times New Roman" panose="02020603050405020304" pitchFamily="18" charset="0"/>
              </a:rPr>
              <a:t>Rockwool</a:t>
            </a: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6168740"/>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primarily made up of granite and/or limestone rocks which are heated until melting and then are spun into super thin and long fibers. Then, these fibers are compressed into cubes, bricks of preferred sizes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 natural pH of the material is usually high, which can alter the nutrient solution </a:t>
            </a:r>
            <a:r>
              <a:rPr lang="en-CA" sz="1800" dirty="0" err="1">
                <a:effectLst/>
                <a:latin typeface="Times New Roman" panose="02020603050405020304" pitchFamily="18" charset="0"/>
                <a:ea typeface="Calibri" panose="020F0502020204030204" pitchFamily="34" charset="0"/>
                <a:cs typeface="Times New Roman" panose="02020603050405020304" pitchFamily="18" charset="0"/>
              </a:rPr>
              <a:t>pH.</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This can be prevented by soaking this media into pH balanced water before using</a:t>
            </a:r>
          </a:p>
          <a:p>
            <a:pPr lvl="0">
              <a:lnSpc>
                <a:spcPct val="107000"/>
              </a:lnSpc>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 dust giving off from it can cause irritation and is not good for the lungs and eyes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be used in Drip system, Ebb and flow system, Deep water cultures system, Nutrient-film technique system</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3640740"/>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Excellent water retention and aeration</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Organic material</a:t>
            </a:r>
          </a:p>
          <a:p>
            <a:pPr marL="742950" lvl="1" indent="-28575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Environmentally friendly</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Not environmentally friendly</a:t>
            </a:r>
          </a:p>
          <a:p>
            <a:pPr marL="800100" lvl="1" indent="-34290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dust is not good for the health.</a:t>
            </a:r>
          </a:p>
          <a:p>
            <a:pPr marL="800100" lvl="1" indent="-342900">
              <a:lnSpc>
                <a:spcPct val="107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Disturb the pH of the nutrient solution</a:t>
            </a:r>
          </a:p>
          <a:p>
            <a:pPr marL="800100" lvl="1" indent="-342900">
              <a:lnSpc>
                <a:spcPct val="107000"/>
              </a:lnSpc>
              <a:spcAft>
                <a:spcPts val="800"/>
              </a:spcAft>
              <a:buFont typeface="Courier New" panose="02070309020205020404" pitchFamily="49" charset="0"/>
              <a:buChar char="o"/>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non-degradable and not sustainable</a:t>
            </a:r>
          </a:p>
          <a:p>
            <a:pPr marL="800100" lvl="1" indent="-342900">
              <a:lnSpc>
                <a:spcPct val="107000"/>
              </a:lnSpc>
              <a:spcAft>
                <a:spcPts val="800"/>
              </a:spcAft>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7" name="Picture 6" descr="Grodan AX Plugs, rockwool cubes – Hort Americas">
            <a:extLst>
              <a:ext uri="{FF2B5EF4-FFF2-40B4-BE49-F238E27FC236}">
                <a16:creationId xmlns:a16="http://schemas.microsoft.com/office/drawing/2014/main" id="{5D8687F9-67DA-400C-B8F0-6AA8CAF432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5347" y="817699"/>
            <a:ext cx="3124146" cy="2842829"/>
          </a:xfrm>
          <a:prstGeom prst="rect">
            <a:avLst/>
          </a:prstGeom>
          <a:noFill/>
          <a:ln>
            <a:noFill/>
          </a:ln>
        </p:spPr>
      </p:pic>
    </p:spTree>
    <p:extLst>
      <p:ext uri="{BB962C8B-B14F-4D97-AF65-F5344CB8AC3E}">
        <p14:creationId xmlns:p14="http://schemas.microsoft.com/office/powerpoint/2010/main" val="1313085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Expanded Clay Pellets or </a:t>
            </a:r>
            <a:r>
              <a:rPr lang="en-US" sz="2800" dirty="0" err="1">
                <a:latin typeface="Times New Roman" panose="02020603050405020304" pitchFamily="18" charset="0"/>
                <a:cs typeface="Times New Roman" panose="02020603050405020304" pitchFamily="18" charset="0"/>
              </a:rPr>
              <a:t>Leca</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4686924"/>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created by heating and expanding clays to form thousands of small bubble-shaped balls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lightweight and reusable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good balanced water to oxygen and neutral pH</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not a good water holding material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heavier and more expensive than other media</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be used in Drip systems, Ebb and flow systems</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2751651"/>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Reusable, sustainable.</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Effective water drainage, and air retention</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Poor moisture retention capacity</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More expensive than other growing media</a:t>
            </a:r>
          </a:p>
          <a:p>
            <a:pPr marL="800100" lvl="1" indent="-342900">
              <a:lnSpc>
                <a:spcPct val="107000"/>
              </a:lnSpc>
              <a:spcAft>
                <a:spcPts val="800"/>
              </a:spcAft>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6" name="Picture 5" descr="Magical moisture source for houseplants: clay pebbles under the pot!">
            <a:extLst>
              <a:ext uri="{FF2B5EF4-FFF2-40B4-BE49-F238E27FC236}">
                <a16:creationId xmlns:a16="http://schemas.microsoft.com/office/drawing/2014/main" id="{8A9DEBA0-7888-4331-911B-343194EC52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63" y="817699"/>
            <a:ext cx="4126230" cy="2750820"/>
          </a:xfrm>
          <a:prstGeom prst="rect">
            <a:avLst/>
          </a:prstGeom>
          <a:noFill/>
          <a:ln>
            <a:noFill/>
          </a:ln>
        </p:spPr>
      </p:pic>
    </p:spTree>
    <p:extLst>
      <p:ext uri="{BB962C8B-B14F-4D97-AF65-F5344CB8AC3E}">
        <p14:creationId xmlns:p14="http://schemas.microsoft.com/office/powerpoint/2010/main" val="73747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Oasis Cubes</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4686924"/>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made from floral foam</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Contains the right amount of nutrients as well as air and water for plants’ growing</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Use primarily as a starting environment for seedlings or plants’ cuttings, not as a full growing medium</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neutral pH</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Absorbs water and air fairly well</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3344377"/>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Inexpensive</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Good water and air holding</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Not organic</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Not sustainable</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Used for germination and seedling growing phases</a:t>
            </a:r>
          </a:p>
          <a:p>
            <a:pPr marL="1257300" lvl="2" indent="-342900">
              <a:lnSpc>
                <a:spcPct val="107000"/>
              </a:lnSpc>
              <a:spcAft>
                <a:spcPts val="800"/>
              </a:spcAft>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7" name="Picture 6" descr="Oasis Horticubes ES Grow Cubes 104ct Sheet (3): Amazon.ca: Patio, Lawn &amp;amp;  Garden">
            <a:extLst>
              <a:ext uri="{FF2B5EF4-FFF2-40B4-BE49-F238E27FC236}">
                <a16:creationId xmlns:a16="http://schemas.microsoft.com/office/drawing/2014/main" id="{DFE76762-1E0C-47CE-AA61-867F3E663C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99" y="1047565"/>
            <a:ext cx="4937760" cy="2467992"/>
          </a:xfrm>
          <a:prstGeom prst="rect">
            <a:avLst/>
          </a:prstGeom>
          <a:noFill/>
          <a:ln>
            <a:noFill/>
          </a:ln>
        </p:spPr>
      </p:pic>
    </p:spTree>
    <p:extLst>
      <p:ext uri="{BB962C8B-B14F-4D97-AF65-F5344CB8AC3E}">
        <p14:creationId xmlns:p14="http://schemas.microsoft.com/office/powerpoint/2010/main" val="73228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187541" y="856202"/>
            <a:ext cx="11816918" cy="548099"/>
          </a:xfrm>
          <a:prstGeom prst="rect">
            <a:avLst/>
          </a:prstGeom>
          <a:noFill/>
        </p:spPr>
        <p:txBody>
          <a:bodyPr wrap="square" rtlCol="0">
            <a:spAutoFit/>
          </a:bodyPr>
          <a:lstStyle/>
          <a:p>
            <a:pPr>
              <a:lnSpc>
                <a:spcPct val="115000"/>
              </a:lnSpc>
              <a:spcAft>
                <a:spcPts val="1000"/>
              </a:spcAft>
            </a:pPr>
            <a:r>
              <a:rPr lang="en-US" sz="2800" dirty="0">
                <a:latin typeface="Times New Roman" panose="02020603050405020304" pitchFamily="18" charset="0"/>
                <a:cs typeface="Times New Roman" panose="02020603050405020304" pitchFamily="18" charset="0"/>
              </a:rPr>
              <a:t>Hydroponics: Growing Media 101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Key Notes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A5582C-4D5D-4CD3-A20B-3D7D5856E84B}"/>
              </a:ext>
            </a:extLst>
          </p:cNvPr>
          <p:cNvSpPr txBox="1"/>
          <p:nvPr/>
        </p:nvSpPr>
        <p:spPr>
          <a:xfrm>
            <a:off x="187540" y="2343705"/>
            <a:ext cx="6914595" cy="2408865"/>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Different materials perform better in aeration, water absorption, and cation exchange</a:t>
            </a:r>
          </a:p>
          <a:p>
            <a:pPr marL="342900" lvl="0" indent="-342900">
              <a:lnSpc>
                <a:spcPct val="115000"/>
              </a:lnSpc>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They essentially just hold the plant in place without necessarily providing nutrients</a:t>
            </a:r>
          </a:p>
          <a:p>
            <a:pPr marL="342900" lvl="0" indent="-342900">
              <a:lnSpc>
                <a:spcPct val="115000"/>
              </a:lnSpc>
              <a:spcAft>
                <a:spcPts val="1000"/>
              </a:spcAft>
              <a:buFont typeface="Arial" panose="020B0604020202020204" pitchFamily="34" charset="0"/>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Media that absorb more water are hard to use as they are possible to over water</a:t>
            </a:r>
          </a:p>
          <a:p>
            <a:endParaRPr lang="en-CA" dirty="0"/>
          </a:p>
        </p:txBody>
      </p:sp>
      <p:pic>
        <p:nvPicPr>
          <p:cNvPr id="5" name="Picture 4" descr="A picture containing diagram&#10;&#10;Description automatically generated">
            <a:extLst>
              <a:ext uri="{FF2B5EF4-FFF2-40B4-BE49-F238E27FC236}">
                <a16:creationId xmlns:a16="http://schemas.microsoft.com/office/drawing/2014/main" id="{E0B8B040-1375-4DCE-B9AE-A5C2C43BE7E6}"/>
              </a:ext>
            </a:extLst>
          </p:cNvPr>
          <p:cNvPicPr>
            <a:picLocks noChangeAspect="1"/>
          </p:cNvPicPr>
          <p:nvPr/>
        </p:nvPicPr>
        <p:blipFill>
          <a:blip r:embed="rId2"/>
          <a:stretch>
            <a:fillRect/>
          </a:stretch>
        </p:blipFill>
        <p:spPr>
          <a:xfrm>
            <a:off x="7571983" y="1404301"/>
            <a:ext cx="3095211" cy="5015899"/>
          </a:xfrm>
          <a:prstGeom prst="rect">
            <a:avLst/>
          </a:prstGeom>
        </p:spPr>
      </p:pic>
    </p:spTree>
    <p:extLst>
      <p:ext uri="{BB962C8B-B14F-4D97-AF65-F5344CB8AC3E}">
        <p14:creationId xmlns:p14="http://schemas.microsoft.com/office/powerpoint/2010/main" val="4090937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Rice Hulls</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3205108"/>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a normal by-product of rice crops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not pH neutral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able to drain water well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Will decomposed after some time</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2455288"/>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Totally organic</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Break down over time</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Not pH neutral</a:t>
            </a:r>
          </a:p>
          <a:p>
            <a:pPr marL="1257300" lvl="2" indent="-342900">
              <a:lnSpc>
                <a:spcPct val="107000"/>
              </a:lnSpc>
              <a:spcAft>
                <a:spcPts val="800"/>
              </a:spcAft>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6" name="Picture 5" descr="Rice Hulls | Grains | Danny&amp;#39;s Wine &amp;amp; Beer Supplies">
            <a:extLst>
              <a:ext uri="{FF2B5EF4-FFF2-40B4-BE49-F238E27FC236}">
                <a16:creationId xmlns:a16="http://schemas.microsoft.com/office/drawing/2014/main" id="{0A721C37-7D06-4E15-9AAB-1213B3D8DA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3279" y="938924"/>
            <a:ext cx="3879540" cy="2583180"/>
          </a:xfrm>
          <a:prstGeom prst="rect">
            <a:avLst/>
          </a:prstGeom>
          <a:noFill/>
          <a:ln>
            <a:noFill/>
          </a:ln>
        </p:spPr>
      </p:pic>
    </p:spTree>
    <p:extLst>
      <p:ext uri="{BB962C8B-B14F-4D97-AF65-F5344CB8AC3E}">
        <p14:creationId xmlns:p14="http://schemas.microsoft.com/office/powerpoint/2010/main" val="3448850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Pumice</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3797835"/>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a mined mineral and formed by a super-heated and highly pressured volcano</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be white, pale gray or pale yellow</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lightweight, porous, slow to break down and holds the air well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Tend to float on water</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2455288"/>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Lightweight.</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Excellent air holding capacity</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Too lightweight for some hydroponic system</a:t>
            </a:r>
          </a:p>
          <a:p>
            <a:pPr marL="1257300" lvl="2" indent="-342900">
              <a:lnSpc>
                <a:spcPct val="107000"/>
              </a:lnSpc>
              <a:spcAft>
                <a:spcPts val="800"/>
              </a:spcAft>
              <a:buFont typeface="Courier New" panose="02070309020205020404" pitchFamily="49" charset="0"/>
              <a:buChar char="o"/>
            </a:pP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pic>
        <p:nvPicPr>
          <p:cNvPr id="7" name="Picture 6" descr="Pumice Samples, Rocks &amp;amp; Minerals: Educational Innovations, Inc.">
            <a:extLst>
              <a:ext uri="{FF2B5EF4-FFF2-40B4-BE49-F238E27FC236}">
                <a16:creationId xmlns:a16="http://schemas.microsoft.com/office/drawing/2014/main" id="{8040BBEC-3824-4092-AD20-9E714A0DBD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26" y="759378"/>
            <a:ext cx="3638624" cy="3113504"/>
          </a:xfrm>
          <a:prstGeom prst="rect">
            <a:avLst/>
          </a:prstGeom>
          <a:noFill/>
          <a:ln>
            <a:noFill/>
          </a:ln>
        </p:spPr>
      </p:pic>
    </p:spTree>
    <p:extLst>
      <p:ext uri="{BB962C8B-B14F-4D97-AF65-F5344CB8AC3E}">
        <p14:creationId xmlns:p14="http://schemas.microsoft.com/office/powerpoint/2010/main" val="2022612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Growstones</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4094198"/>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made from recycled glass from landfills or glass collecting and processing places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very lightweight and highly porous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great air aeration and average moisture retention</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ideal for using alone or mix with other growing medium</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3241785"/>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Lightweight</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Good air to water ratio</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Sustainable</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Cling to some roots, which can cause root damage for some plant types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A little bit of dust.</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More expensive than other media</a:t>
            </a:r>
          </a:p>
          <a:p>
            <a:endParaRPr lang="en-CA" dirty="0"/>
          </a:p>
        </p:txBody>
      </p:sp>
      <p:pic>
        <p:nvPicPr>
          <p:cNvPr id="6" name="Picture 5" descr="7 Best Growstones for Cannabis Growers [ 2021 ] - Marijuana Beginners">
            <a:extLst>
              <a:ext uri="{FF2B5EF4-FFF2-40B4-BE49-F238E27FC236}">
                <a16:creationId xmlns:a16="http://schemas.microsoft.com/office/drawing/2014/main" id="{05FDD221-E8C3-4343-BCB6-4CEAC1ECF7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81049" y="1028350"/>
            <a:ext cx="4075035" cy="2673638"/>
          </a:xfrm>
          <a:prstGeom prst="rect">
            <a:avLst/>
          </a:prstGeom>
          <a:noFill/>
          <a:ln>
            <a:noFill/>
          </a:ln>
        </p:spPr>
      </p:pic>
    </p:spTree>
    <p:extLst>
      <p:ext uri="{BB962C8B-B14F-4D97-AF65-F5344CB8AC3E}">
        <p14:creationId xmlns:p14="http://schemas.microsoft.com/office/powerpoint/2010/main" val="3539562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Sawdust</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6465103"/>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a by-product of sawmills and retail hardware stores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inexpensive  and not pH neutral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lightweight and retains water well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biodegradable but will decompose over time</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Compacts quickly, pH-altering, and can be contaminated</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Depends on whether the wood is chemically treated or contaminated, it might not be safe for planting</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some limited successes in Africa for soilless planting, and for Hydroponic tomato growing in Australia</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2649059"/>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Organic</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Sustainable</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pH fickle</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Rot over time, and can cause bacteria</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May not be sterile</a:t>
            </a:r>
          </a:p>
          <a:p>
            <a:endParaRPr lang="en-CA" dirty="0"/>
          </a:p>
        </p:txBody>
      </p:sp>
      <p:pic>
        <p:nvPicPr>
          <p:cNvPr id="7" name="Picture 6" descr="Sawdust Hydroponic media">
            <a:extLst>
              <a:ext uri="{FF2B5EF4-FFF2-40B4-BE49-F238E27FC236}">
                <a16:creationId xmlns:a16="http://schemas.microsoft.com/office/drawing/2014/main" id="{C769AD10-1F56-44F8-94B7-FF709B6869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817699"/>
            <a:ext cx="4067175" cy="2811326"/>
          </a:xfrm>
          <a:prstGeom prst="rect">
            <a:avLst/>
          </a:prstGeom>
          <a:noFill/>
          <a:ln>
            <a:noFill/>
          </a:ln>
        </p:spPr>
      </p:pic>
    </p:spTree>
    <p:extLst>
      <p:ext uri="{BB962C8B-B14F-4D97-AF65-F5344CB8AC3E}">
        <p14:creationId xmlns:p14="http://schemas.microsoft.com/office/powerpoint/2010/main" val="3428730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Wood Chips/Fibers</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4390561"/>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Made from woods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totally organic</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Needs to make sure that wood chips are not used from contaminated wood, or should be sterilized before using</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Holds water well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not so compacted and waterlogged as sawdust</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72882"/>
            <a:ext cx="5219700" cy="2649059"/>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Totally organic</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Able to retain water well</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Biodegradable</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Can contain chemicals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May bring fungi, pests</a:t>
            </a:r>
          </a:p>
          <a:p>
            <a:endParaRPr lang="en-CA" dirty="0"/>
          </a:p>
        </p:txBody>
      </p:sp>
      <p:pic>
        <p:nvPicPr>
          <p:cNvPr id="6" name="Picture 5" descr="Wood Fiber Mulch for Playgrounds">
            <a:extLst>
              <a:ext uri="{FF2B5EF4-FFF2-40B4-BE49-F238E27FC236}">
                <a16:creationId xmlns:a16="http://schemas.microsoft.com/office/drawing/2014/main" id="{C65130E3-94CF-49A9-8430-7D18F4EF38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419" y="991600"/>
            <a:ext cx="3705289" cy="2649059"/>
          </a:xfrm>
          <a:prstGeom prst="rect">
            <a:avLst/>
          </a:prstGeom>
          <a:noFill/>
          <a:ln>
            <a:noFill/>
          </a:ln>
        </p:spPr>
      </p:pic>
    </p:spTree>
    <p:extLst>
      <p:ext uri="{BB962C8B-B14F-4D97-AF65-F5344CB8AC3E}">
        <p14:creationId xmlns:p14="http://schemas.microsoft.com/office/powerpoint/2010/main" val="2183396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Peat Moss</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6066148"/>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a dead fibrous material that develops in a wet, cold, acidic, and lack-of-air environment called peat bogs. In that environment, sphagnum moss and other living things decompose into a dense dark brown compact.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not renewable and not environmentally friendly</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excellent moisture nutrient retaining, and organic soil-softening durable material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Hold water well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be use in Hydroponics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Can get wet then rehydrate quick and does not compact or break down easily</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83730"/>
            <a:ext cx="5477506" cy="2945422"/>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Good water, and nutrient holding.</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Does not compact</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Does not comprise of harmful bacteria or weeds</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Not renewable.</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Low pH, acidic.</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Relatively expensive</a:t>
            </a:r>
          </a:p>
          <a:p>
            <a:endParaRPr lang="en-CA" dirty="0"/>
          </a:p>
        </p:txBody>
      </p:sp>
      <p:pic>
        <p:nvPicPr>
          <p:cNvPr id="7" name="Picture 6" descr="peat-moss">
            <a:extLst>
              <a:ext uri="{FF2B5EF4-FFF2-40B4-BE49-F238E27FC236}">
                <a16:creationId xmlns:a16="http://schemas.microsoft.com/office/drawing/2014/main" id="{95E6028E-A2F4-4023-BEA8-E5788A6E74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0039" y="759377"/>
            <a:ext cx="4072485" cy="2907747"/>
          </a:xfrm>
          <a:prstGeom prst="rect">
            <a:avLst/>
          </a:prstGeom>
          <a:noFill/>
          <a:ln>
            <a:noFill/>
          </a:ln>
        </p:spPr>
      </p:pic>
    </p:spTree>
    <p:extLst>
      <p:ext uri="{BB962C8B-B14F-4D97-AF65-F5344CB8AC3E}">
        <p14:creationId xmlns:p14="http://schemas.microsoft.com/office/powerpoint/2010/main" val="640302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Sand</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2908745"/>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relatively cheap</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composed of super small finely divided rocks</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poor aeration qualities, and must usually be cleaned</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83730"/>
            <a:ext cx="5477506" cy="2352695"/>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Cheap</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Low aeration</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The tiny size which can block some system types</a:t>
            </a:r>
          </a:p>
          <a:p>
            <a:endParaRPr lang="en-CA" dirty="0"/>
          </a:p>
        </p:txBody>
      </p:sp>
      <p:pic>
        <p:nvPicPr>
          <p:cNvPr id="6" name="Picture 5" descr="Sand Hydroponic Media">
            <a:extLst>
              <a:ext uri="{FF2B5EF4-FFF2-40B4-BE49-F238E27FC236}">
                <a16:creationId xmlns:a16="http://schemas.microsoft.com/office/drawing/2014/main" id="{F88A2F21-D7CB-47E3-958A-35A048F135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7788" y="817699"/>
            <a:ext cx="4576771" cy="2770045"/>
          </a:xfrm>
          <a:prstGeom prst="rect">
            <a:avLst/>
          </a:prstGeom>
          <a:noFill/>
          <a:ln>
            <a:noFill/>
          </a:ln>
        </p:spPr>
      </p:pic>
    </p:spTree>
    <p:extLst>
      <p:ext uri="{BB962C8B-B14F-4D97-AF65-F5344CB8AC3E}">
        <p14:creationId xmlns:p14="http://schemas.microsoft.com/office/powerpoint/2010/main" val="1153512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Gravel</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096000" y="817699"/>
            <a:ext cx="5314950" cy="2908745"/>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Has been implemented with hydroponic and has great success </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Does not hold water well</a:t>
            </a:r>
          </a:p>
          <a:p>
            <a:pPr marL="342900" lvl="0" indent="-342900">
              <a:lnSpc>
                <a:spcPct val="107000"/>
              </a:lnSpc>
              <a:buFont typeface="Wingdings" panose="05000000000000000000" pitchFamily="2" charset="2"/>
              <a:buChar char="v"/>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durable and can be reusable</a:t>
            </a: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83730"/>
            <a:ext cx="5477506" cy="2352695"/>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Cheap</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Poor water retention, not suitable for heavy plant roots.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Heavy</a:t>
            </a:r>
          </a:p>
          <a:p>
            <a:endParaRPr lang="en-CA" dirty="0"/>
          </a:p>
        </p:txBody>
      </p:sp>
      <p:pic>
        <p:nvPicPr>
          <p:cNvPr id="7" name="Picture 6" descr="Gravel Hydroponic Media">
            <a:extLst>
              <a:ext uri="{FF2B5EF4-FFF2-40B4-BE49-F238E27FC236}">
                <a16:creationId xmlns:a16="http://schemas.microsoft.com/office/drawing/2014/main" id="{AC777C8D-8333-479E-AD7E-7CD0628181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7474" y="966146"/>
            <a:ext cx="4107180" cy="2710815"/>
          </a:xfrm>
          <a:prstGeom prst="rect">
            <a:avLst/>
          </a:prstGeom>
          <a:noFill/>
          <a:ln>
            <a:noFill/>
          </a:ln>
        </p:spPr>
      </p:pic>
    </p:spTree>
    <p:extLst>
      <p:ext uri="{BB962C8B-B14F-4D97-AF65-F5344CB8AC3E}">
        <p14:creationId xmlns:p14="http://schemas.microsoft.com/office/powerpoint/2010/main" val="98497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F083B-3EA9-4633-862D-F786F7093AB4}"/>
              </a:ext>
            </a:extLst>
          </p:cNvPr>
          <p:cNvSpPr txBox="1"/>
          <p:nvPr/>
        </p:nvSpPr>
        <p:spPr>
          <a:xfrm>
            <a:off x="177570" y="236158"/>
            <a:ext cx="50069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Soil</a:t>
            </a:r>
            <a:endParaRPr lang="en-CA" sz="2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C1E065-0F41-4143-8B96-193829C560C9}"/>
              </a:ext>
            </a:extLst>
          </p:cNvPr>
          <p:cNvSpPr txBox="1"/>
          <p:nvPr/>
        </p:nvSpPr>
        <p:spPr>
          <a:xfrm>
            <a:off x="6104878" y="817699"/>
            <a:ext cx="5314950" cy="4219617"/>
          </a:xfrm>
          <a:prstGeom prst="rect">
            <a:avLst/>
          </a:prstGeom>
          <a:noFill/>
        </p:spPr>
        <p:txBody>
          <a:bodyPr wrap="square" rtlCol="0">
            <a:spAutoFit/>
          </a:bodyPr>
          <a:lstStyle/>
          <a:p>
            <a:pPr lvl="0">
              <a:lnSpc>
                <a:spcPct val="107000"/>
              </a:lnSpc>
            </a:pPr>
            <a:r>
              <a:rPr lang="en-CA" sz="2000" b="1" u="sng" dirty="0">
                <a:effectLst/>
                <a:latin typeface="Times New Roman" panose="02020603050405020304" pitchFamily="18" charset="0"/>
                <a:ea typeface="Calibri" panose="020F0502020204030204" pitchFamily="34" charset="0"/>
                <a:cs typeface="Times New Roman" panose="02020603050405020304" pitchFamily="18" charset="0"/>
              </a:rPr>
              <a:t>Background</a:t>
            </a:r>
          </a:p>
          <a:p>
            <a:pPr marL="342900" lvl="0" indent="-342900">
              <a:lnSpc>
                <a:spcPct val="107000"/>
              </a:lnSpc>
              <a:buFont typeface="Wingdings" panose="05000000000000000000" pitchFamily="2" charset="2"/>
              <a:buChar char="v"/>
            </a:pPr>
            <a:endParaRPr lang="en-CA"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Is natural and abundant</a:t>
            </a:r>
          </a:p>
          <a:p>
            <a:pPr marL="342900" lvl="0" indent="-342900">
              <a:lnSpc>
                <a:spcPct val="107000"/>
              </a:lnSpc>
              <a:spcAft>
                <a:spcPts val="800"/>
              </a:spcAft>
              <a:buFont typeface="Wingdings" panose="05000000000000000000" pitchFamily="2" charset="2"/>
              <a:buChar char="v"/>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dirty="0">
                <a:latin typeface="Times New Roman" panose="02020603050405020304" pitchFamily="18" charset="0"/>
                <a:ea typeface="Calibri" panose="020F0502020204030204" pitchFamily="34" charset="0"/>
                <a:cs typeface="Times New Roman" panose="02020603050405020304" pitchFamily="18" charset="0"/>
              </a:rPr>
              <a:t>Easy to use</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dirty="0">
                <a:latin typeface="Times New Roman" panose="02020603050405020304" pitchFamily="18" charset="0"/>
                <a:ea typeface="Calibri" panose="020F0502020204030204" pitchFamily="34" charset="0"/>
                <a:cs typeface="Times New Roman" panose="02020603050405020304" pitchFamily="18" charset="0"/>
              </a:rPr>
              <a:t>Success Proven</a:t>
            </a:r>
          </a:p>
          <a:p>
            <a:pPr marL="342900" lvl="0" indent="-342900">
              <a:lnSpc>
                <a:spcPct val="107000"/>
              </a:lnSpc>
              <a:spcAft>
                <a:spcPts val="800"/>
              </a:spcAft>
              <a:buFont typeface="Wingdings" panose="05000000000000000000" pitchFamily="2" charset="2"/>
              <a:buChar char="v"/>
            </a:pP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v"/>
            </a:pPr>
            <a:r>
              <a:rPr lang="en-CA" dirty="0">
                <a:latin typeface="Times New Roman" panose="02020603050405020304" pitchFamily="18" charset="0"/>
                <a:ea typeface="Calibri" panose="020F0502020204030204" pitchFamily="34" charset="0"/>
                <a:cs typeface="Times New Roman" panose="02020603050405020304" pitchFamily="18" charset="0"/>
              </a:rPr>
              <a:t>Can damage the plants </a:t>
            </a:r>
            <a:r>
              <a:rPr lang="en-CA">
                <a:latin typeface="Times New Roman" panose="02020603050405020304" pitchFamily="18" charset="0"/>
                <a:ea typeface="Calibri" panose="020F0502020204030204" pitchFamily="34" charset="0"/>
                <a:cs typeface="Times New Roman" panose="02020603050405020304" pitchFamily="18" charset="0"/>
              </a:rPr>
              <a:t>if overfeed</a:t>
            </a:r>
            <a:endParaRPr lang="en-CA"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
        <p:nvSpPr>
          <p:cNvPr id="3" name="TextBox 2">
            <a:extLst>
              <a:ext uri="{FF2B5EF4-FFF2-40B4-BE49-F238E27FC236}">
                <a16:creationId xmlns:a16="http://schemas.microsoft.com/office/drawing/2014/main" id="{038113F7-2443-440E-AEAD-39429551ACC8}"/>
              </a:ext>
            </a:extLst>
          </p:cNvPr>
          <p:cNvSpPr txBox="1"/>
          <p:nvPr/>
        </p:nvSpPr>
        <p:spPr>
          <a:xfrm>
            <a:off x="177570" y="3883730"/>
            <a:ext cx="5477506" cy="2945422"/>
          </a:xfrm>
          <a:prstGeom prst="rect">
            <a:avLst/>
          </a:prstGeom>
          <a:noFill/>
        </p:spPr>
        <p:txBody>
          <a:bodyPr wrap="square" rtlCol="0">
            <a:spAutoFit/>
          </a:bodyPr>
          <a:lstStyle/>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Pros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Natural environment</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Lower costs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Naturally adjusts itself</a:t>
            </a:r>
          </a:p>
          <a:p>
            <a:pPr lvl="0">
              <a:lnSpc>
                <a:spcPct val="107000"/>
              </a:lnSpc>
            </a:pPr>
            <a:r>
              <a:rPr lang="en-CA" dirty="0">
                <a:effectLst/>
                <a:latin typeface="Times New Roman" panose="02020603050405020304" pitchFamily="18" charset="0"/>
                <a:ea typeface="Calibri" panose="020F0502020204030204" pitchFamily="34" charset="0"/>
                <a:cs typeface="Times New Roman" panose="02020603050405020304" pitchFamily="18" charset="0"/>
              </a:rPr>
              <a:t>Cons</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Longer/slower growing cycle</a:t>
            </a:r>
          </a:p>
          <a:p>
            <a:pPr marL="800100" lvl="1" indent="-342900">
              <a:lnSpc>
                <a:spcPct val="107000"/>
              </a:lnSpc>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Pests</a:t>
            </a:r>
          </a:p>
          <a:p>
            <a:pPr marL="800100" lvl="1" indent="-342900">
              <a:lnSpc>
                <a:spcPct val="107000"/>
              </a:lnSpc>
              <a:spcAft>
                <a:spcPts val="800"/>
              </a:spcAft>
              <a:buFont typeface="Courier New" panose="02070309020205020404" pitchFamily="49" charset="0"/>
              <a:buChar char="o"/>
            </a:pPr>
            <a:r>
              <a:rPr lang="en-CA" dirty="0">
                <a:effectLst/>
                <a:latin typeface="Times New Roman" panose="02020603050405020304" pitchFamily="18" charset="0"/>
                <a:ea typeface="Calibri" panose="020F0502020204030204" pitchFamily="34" charset="0"/>
                <a:cs typeface="Times New Roman" panose="02020603050405020304" pitchFamily="18" charset="0"/>
              </a:rPr>
              <a:t>Can be dirty if wet</a:t>
            </a:r>
          </a:p>
          <a:p>
            <a:endParaRPr lang="en-CA" dirty="0"/>
          </a:p>
        </p:txBody>
      </p:sp>
      <p:pic>
        <p:nvPicPr>
          <p:cNvPr id="6" name="Picture 5" descr="Soil is the key to our planet&amp;#39;s history (and future)">
            <a:extLst>
              <a:ext uri="{FF2B5EF4-FFF2-40B4-BE49-F238E27FC236}">
                <a16:creationId xmlns:a16="http://schemas.microsoft.com/office/drawing/2014/main" id="{C965EF7A-CA6D-4D2E-B159-704215D128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759378"/>
            <a:ext cx="4066158" cy="2908745"/>
          </a:xfrm>
          <a:prstGeom prst="rect">
            <a:avLst/>
          </a:prstGeom>
          <a:noFill/>
          <a:ln>
            <a:noFill/>
          </a:ln>
        </p:spPr>
      </p:pic>
    </p:spTree>
    <p:extLst>
      <p:ext uri="{BB962C8B-B14F-4D97-AF65-F5344CB8AC3E}">
        <p14:creationId xmlns:p14="http://schemas.microsoft.com/office/powerpoint/2010/main" val="243485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92838" y="875747"/>
            <a:ext cx="1144109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Hydroponics Systems side-by-side - Aeroponics vs Drip, Kratky and DWC</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nline Media 1" title="Hydroponics Systems side-by-side - Aeroponics vs Drip, Kratky and DWC">
            <a:hlinkClick r:id="" action="ppaction://media"/>
            <a:extLst>
              <a:ext uri="{FF2B5EF4-FFF2-40B4-BE49-F238E27FC236}">
                <a16:creationId xmlns:a16="http://schemas.microsoft.com/office/drawing/2014/main" id="{527E8A61-7BCC-490F-AA60-4BDA71AA6CCC}"/>
              </a:ext>
            </a:extLst>
          </p:cNvPr>
          <p:cNvPicPr>
            <a:picLocks noRot="1" noChangeAspect="1"/>
          </p:cNvPicPr>
          <p:nvPr>
            <a:videoFile r:link="rId1"/>
          </p:nvPr>
        </p:nvPicPr>
        <p:blipFill>
          <a:blip r:embed="rId3"/>
          <a:stretch>
            <a:fillRect/>
          </a:stretch>
        </p:blipFill>
        <p:spPr>
          <a:xfrm>
            <a:off x="2130394" y="1839766"/>
            <a:ext cx="7931211" cy="4481135"/>
          </a:xfrm>
          <a:prstGeom prst="rect">
            <a:avLst/>
          </a:prstGeom>
        </p:spPr>
      </p:pic>
    </p:spTree>
    <p:extLst>
      <p:ext uri="{BB962C8B-B14F-4D97-AF65-F5344CB8AC3E}">
        <p14:creationId xmlns:p14="http://schemas.microsoft.com/office/powerpoint/2010/main" val="337346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40691" y="580995"/>
            <a:ext cx="11816918" cy="104361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Hydroponics Systems side-by-side - Aeroponics vs Drip, Kratky and DWC</a:t>
            </a:r>
            <a:r>
              <a:rPr lang="en-CA"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Key Points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A5582C-4D5D-4CD3-A20B-3D7D5856E84B}"/>
              </a:ext>
            </a:extLst>
          </p:cNvPr>
          <p:cNvSpPr txBox="1"/>
          <p:nvPr/>
        </p:nvSpPr>
        <p:spPr>
          <a:xfrm>
            <a:off x="206408" y="1624614"/>
            <a:ext cx="11485484" cy="3045962"/>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Gives an experimental comparison between the yields of different hydroponics systems with soil as a control:</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Kratky (still water with nutrients)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Drip (water is dripped to the plant roots)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Deep water culture (deep reservoir that is aerated with water)</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Aeroponics (water is misted up to the roots)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All tubs have opaque top to not let light in which would cause algae growth</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They all performed differently, aeroponics and Kratky had the best fruit yields</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Water temps varied from within the room</a:t>
            </a:r>
            <a:endParaRPr lang="en-C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19433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92838" y="875747"/>
            <a:ext cx="1144109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How To Clean Out The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Idoo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Hydroponic System</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nline Media 2" title="How to clean out the iDOO hydroponic system">
            <a:hlinkClick r:id="" action="ppaction://media"/>
            <a:extLst>
              <a:ext uri="{FF2B5EF4-FFF2-40B4-BE49-F238E27FC236}">
                <a16:creationId xmlns:a16="http://schemas.microsoft.com/office/drawing/2014/main" id="{F1F9A59C-1E43-42AE-B803-5FC08B2DF152}"/>
              </a:ext>
            </a:extLst>
          </p:cNvPr>
          <p:cNvPicPr>
            <a:picLocks noRot="1" noChangeAspect="1"/>
          </p:cNvPicPr>
          <p:nvPr>
            <a:videoFile r:link="rId1"/>
          </p:nvPr>
        </p:nvPicPr>
        <p:blipFill>
          <a:blip r:embed="rId3"/>
          <a:stretch>
            <a:fillRect/>
          </a:stretch>
        </p:blipFill>
        <p:spPr>
          <a:xfrm>
            <a:off x="2337502" y="2032000"/>
            <a:ext cx="7516995" cy="4247102"/>
          </a:xfrm>
          <a:prstGeom prst="rect">
            <a:avLst/>
          </a:prstGeom>
        </p:spPr>
      </p:pic>
    </p:spTree>
    <p:extLst>
      <p:ext uri="{BB962C8B-B14F-4D97-AF65-F5344CB8AC3E}">
        <p14:creationId xmlns:p14="http://schemas.microsoft.com/office/powerpoint/2010/main" val="363552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187541" y="856202"/>
            <a:ext cx="11816918"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How To Clean Out The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iD</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oo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Hydroponic System Key Notes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A5582C-4D5D-4CD3-A20B-3D7D5856E84B}"/>
              </a:ext>
            </a:extLst>
          </p:cNvPr>
          <p:cNvSpPr txBox="1"/>
          <p:nvPr/>
        </p:nvSpPr>
        <p:spPr>
          <a:xfrm>
            <a:off x="206408" y="1624614"/>
            <a:ext cx="11485484" cy="3683060"/>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Use a towel to clean off the light/top</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Plants can briefly be left on a towel</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Filter has to be cleaned out, rinse out the sponge in the sink, mostly removing root bits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Dump the water out of the unit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Pull roots out of the unit</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Refill water</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Clean monthly</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Make sure not to get water in the electrical area</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Let the pump run to circulate water prior to readding plants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Tin foil can reflect light back at the plants</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96331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392838" y="875747"/>
            <a:ext cx="11441096"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Common Raised Garden Bed Mistakes (To Avoid) </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nline Media 2" title="Common Raised Garden Bed Mistakes (To Avoid)">
            <a:hlinkClick r:id="" action="ppaction://media"/>
            <a:extLst>
              <a:ext uri="{FF2B5EF4-FFF2-40B4-BE49-F238E27FC236}">
                <a16:creationId xmlns:a16="http://schemas.microsoft.com/office/drawing/2014/main" id="{E1C32D40-735F-42D0-8574-71ABCA03C32E}"/>
              </a:ext>
            </a:extLst>
          </p:cNvPr>
          <p:cNvPicPr>
            <a:picLocks noRot="1" noChangeAspect="1"/>
          </p:cNvPicPr>
          <p:nvPr>
            <a:videoFile r:link="rId1"/>
          </p:nvPr>
        </p:nvPicPr>
        <p:blipFill>
          <a:blip r:embed="rId3"/>
          <a:stretch>
            <a:fillRect/>
          </a:stretch>
        </p:blipFill>
        <p:spPr>
          <a:xfrm>
            <a:off x="2157116" y="1690518"/>
            <a:ext cx="7912539" cy="4470585"/>
          </a:xfrm>
          <a:prstGeom prst="rect">
            <a:avLst/>
          </a:prstGeom>
        </p:spPr>
      </p:pic>
    </p:spTree>
    <p:extLst>
      <p:ext uri="{BB962C8B-B14F-4D97-AF65-F5344CB8AC3E}">
        <p14:creationId xmlns:p14="http://schemas.microsoft.com/office/powerpoint/2010/main" val="39819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6936A-A2D3-4298-97EA-608734175817}"/>
              </a:ext>
            </a:extLst>
          </p:cNvPr>
          <p:cNvSpPr txBox="1"/>
          <p:nvPr/>
        </p:nvSpPr>
        <p:spPr>
          <a:xfrm>
            <a:off x="187541" y="856202"/>
            <a:ext cx="11816918" cy="548099"/>
          </a:xfrm>
          <a:prstGeom prst="rect">
            <a:avLst/>
          </a:prstGeom>
          <a:noFill/>
        </p:spPr>
        <p:txBody>
          <a:bodyPr wrap="square" rtlCol="0">
            <a:spAutoFit/>
          </a:bodyPr>
          <a:lstStyle/>
          <a:p>
            <a:pP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Common Raised Garden Bed Mistakes (To Avoid) Key Notes</a:t>
            </a:r>
            <a:endParaRPr lang="en-C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A5582C-4D5D-4CD3-A20B-3D7D5856E84B}"/>
              </a:ext>
            </a:extLst>
          </p:cNvPr>
          <p:cNvSpPr txBox="1"/>
          <p:nvPr/>
        </p:nvSpPr>
        <p:spPr>
          <a:xfrm>
            <a:off x="206407" y="1624614"/>
            <a:ext cx="11911611" cy="2862322"/>
          </a:xfrm>
          <a:prstGeom prst="rect">
            <a:avLst/>
          </a:prstGeom>
          <a:noFill/>
        </p:spPr>
        <p:txBody>
          <a:bodyPr wrap="square" rtlCol="0">
            <a:spAutoFit/>
          </a:bodyPr>
          <a:lstStyle/>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Do not make the bed too large, make sure you can reach all sides</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Place them in the right location, needs sun and water</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Correct spacing between beds, enough room to move through with something like a wheelbarrow</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Use the right kind of soil, native soil might be lacking in nutrients</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Wood beds decompose, particularly in hot/humid areas, there are alternatives that allow the garden to be more permanent</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Continue regularly adding organic components like compost</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Have an irrigation plan, potentially prior to the construction of the bed</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Cover pathways to prevent weeds between beds</a:t>
            </a:r>
            <a:endParaRPr lang="en-CA" sz="1800" dirty="0">
              <a:effectLst/>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en-CA" sz="1800" dirty="0">
                <a:solidFill>
                  <a:srgbClr val="000000"/>
                </a:solidFill>
                <a:effectLst/>
                <a:latin typeface="Times New Roman" panose="02020603050405020304" pitchFamily="18" charset="0"/>
                <a:ea typeface="Calibri" panose="020F0502020204030204" pitchFamily="34" charset="0"/>
              </a:rPr>
              <a:t>Take advantage of hoops over the raised beds to protect plants from frost</a:t>
            </a:r>
            <a:endParaRPr lang="en-CA" sz="1800" dirty="0">
              <a:effectLst/>
              <a:latin typeface="Times New Roman" panose="02020603050405020304" pitchFamily="18" charset="0"/>
              <a:ea typeface="Calibri" panose="020F0502020204030204" pitchFamily="34" charset="0"/>
            </a:endParaRPr>
          </a:p>
          <a:p>
            <a:endParaRPr lang="en-CA" dirty="0"/>
          </a:p>
        </p:txBody>
      </p:sp>
    </p:spTree>
    <p:extLst>
      <p:ext uri="{BB962C8B-B14F-4D97-AF65-F5344CB8AC3E}">
        <p14:creationId xmlns:p14="http://schemas.microsoft.com/office/powerpoint/2010/main" val="1606953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2910</Words>
  <Application>Microsoft Office PowerPoint</Application>
  <PresentationFormat>Widescreen</PresentationFormat>
  <Paragraphs>527</Paragraphs>
  <Slides>38</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Courier New</vt:lpstr>
      <vt:lpstr>Times New Roman</vt:lpstr>
      <vt:lpstr>Wingdings</vt:lpstr>
      <vt:lpstr>Office Theme</vt:lpstr>
      <vt:lpstr>PowerPoint Presentation</vt:lpstr>
      <vt:lpstr>Hydroponics: Growing Media 101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Thong Nguyen</dc:creator>
  <cp:lastModifiedBy>Thong Nguyen</cp:lastModifiedBy>
  <cp:revision>32</cp:revision>
  <dcterms:created xsi:type="dcterms:W3CDTF">2021-07-13T14:34:25Z</dcterms:created>
  <dcterms:modified xsi:type="dcterms:W3CDTF">2021-08-23T17:13:11Z</dcterms:modified>
</cp:coreProperties>
</file>